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3"/>
  </p:notesMasterIdLst>
  <p:sldIdLst>
    <p:sldId id="270" r:id="rId3"/>
    <p:sldId id="277" r:id="rId4"/>
    <p:sldId id="278" r:id="rId5"/>
    <p:sldId id="269" r:id="rId6"/>
    <p:sldId id="271" r:id="rId7"/>
    <p:sldId id="258" r:id="rId8"/>
    <p:sldId id="257" r:id="rId9"/>
    <p:sldId id="256" r:id="rId10"/>
    <p:sldId id="272" r:id="rId11"/>
    <p:sldId id="273" r:id="rId12"/>
    <p:sldId id="279" r:id="rId13"/>
    <p:sldId id="280" r:id="rId14"/>
    <p:sldId id="282" r:id="rId15"/>
    <p:sldId id="281" r:id="rId16"/>
    <p:sldId id="265" r:id="rId17"/>
    <p:sldId id="274" r:id="rId18"/>
    <p:sldId id="264" r:id="rId19"/>
    <p:sldId id="283" r:id="rId20"/>
    <p:sldId id="261"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268" r:id="rId50"/>
    <p:sldId id="318" r:id="rId51"/>
    <p:sldId id="275" r:id="rId52"/>
  </p:sldIdLst>
  <p:sldSz cx="9144000" cy="6858000" type="screen4x3"/>
  <p:notesSz cx="6858000" cy="9144000"/>
  <p:custDataLst>
    <p:tags r:id="rId5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99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2" autoAdjust="0"/>
  </p:normalViewPr>
  <p:slideViewPr>
    <p:cSldViewPr>
      <p:cViewPr varScale="1">
        <p:scale>
          <a:sx n="66" d="100"/>
          <a:sy n="66" d="100"/>
        </p:scale>
        <p:origin x="-528" y="-96"/>
      </p:cViewPr>
      <p:guideLst>
        <p:guide orient="horz" pos="2160"/>
        <p:guide pos="2880"/>
      </p:guideLst>
    </p:cSldViewPr>
  </p:slideViewPr>
  <p:outlineViewPr>
    <p:cViewPr>
      <p:scale>
        <a:sx n="33" d="100"/>
        <a:sy n="33" d="100"/>
      </p:scale>
      <p:origin x="0" y="13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2D150-44A6-483B-A965-E89BBD2CFFD6}"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fr-FR"/>
        </a:p>
      </dgm:t>
    </dgm:pt>
    <dgm:pt modelId="{D54E7D3E-0B23-4B1E-B442-94E319628201}">
      <dgm:prSet phldrT="[Texte]"/>
      <dgm:spPr>
        <a:solidFill>
          <a:srgbClr val="FF9933"/>
        </a:solidFill>
        <a:ln>
          <a:solidFill>
            <a:srgbClr val="C00000"/>
          </a:solidFill>
        </a:ln>
      </dgm:spPr>
      <dgm:t>
        <a:bodyPr vert="vert270"/>
        <a:lstStyle/>
        <a:p>
          <a:r>
            <a:rPr lang="fr-FR" b="1" dirty="0" smtClean="0">
              <a:solidFill>
                <a:schemeClr val="tx1"/>
              </a:solidFill>
            </a:rPr>
            <a:t>DESKTOP</a:t>
          </a:r>
          <a:endParaRPr lang="fr-FR" b="1" dirty="0">
            <a:solidFill>
              <a:schemeClr val="tx1"/>
            </a:solidFill>
          </a:endParaRPr>
        </a:p>
      </dgm:t>
    </dgm:pt>
    <dgm:pt modelId="{CED236AE-F8E4-4832-A2ED-2D4B59D74935}" type="parTrans" cxnId="{BA0CF9E9-8E4E-4D62-BB34-5E02EF287D04}">
      <dgm:prSet/>
      <dgm:spPr/>
      <dgm:t>
        <a:bodyPr/>
        <a:lstStyle/>
        <a:p>
          <a:endParaRPr lang="fr-FR"/>
        </a:p>
      </dgm:t>
    </dgm:pt>
    <dgm:pt modelId="{BABDC3FC-AE2B-446A-A7C1-593FEF7D3D05}" type="sibTrans" cxnId="{BA0CF9E9-8E4E-4D62-BB34-5E02EF287D04}">
      <dgm:prSet/>
      <dgm:spPr/>
      <dgm:t>
        <a:bodyPr/>
        <a:lstStyle/>
        <a:p>
          <a:endParaRPr lang="fr-FR"/>
        </a:p>
      </dgm:t>
    </dgm:pt>
    <dgm:pt modelId="{F4B16D9C-2E3D-4352-8C1F-5965C88D7487}">
      <dgm:prSet phldrT="[Texte]">
        <dgm:style>
          <a:lnRef idx="1">
            <a:schemeClr val="dk1"/>
          </a:lnRef>
          <a:fillRef idx="2">
            <a:schemeClr val="dk1"/>
          </a:fillRef>
          <a:effectRef idx="1">
            <a:schemeClr val="dk1"/>
          </a:effectRef>
          <a:fontRef idx="minor">
            <a:schemeClr val="dk1"/>
          </a:fontRef>
        </dgm:style>
      </dgm:prSet>
      <dgm:spPr>
        <a:solidFill>
          <a:schemeClr val="accent3"/>
        </a:solidFill>
        <a:ln/>
      </dgm:spPr>
      <dgm:t>
        <a:bodyPr/>
        <a:lstStyle/>
        <a:p>
          <a:endParaRPr lang="fr-FR" dirty="0"/>
        </a:p>
      </dgm:t>
    </dgm:pt>
    <dgm:pt modelId="{849B991F-9A09-488E-ADE0-0F44E9AA218D}" type="parTrans" cxnId="{4DA969E2-6031-4D6F-B3D0-AB1C71916973}">
      <dgm:prSet/>
      <dgm:spPr/>
      <dgm:t>
        <a:bodyPr/>
        <a:lstStyle/>
        <a:p>
          <a:endParaRPr lang="fr-FR"/>
        </a:p>
      </dgm:t>
    </dgm:pt>
    <dgm:pt modelId="{A5EE5B47-E835-48A5-9C08-91872F393D86}" type="sibTrans" cxnId="{4DA969E2-6031-4D6F-B3D0-AB1C71916973}">
      <dgm:prSet/>
      <dgm:spPr/>
      <dgm:t>
        <a:bodyPr/>
        <a:lstStyle/>
        <a:p>
          <a:endParaRPr lang="fr-FR"/>
        </a:p>
      </dgm:t>
    </dgm:pt>
    <dgm:pt modelId="{E28954D9-5CBC-4E99-B641-B06839E90841}">
      <dgm:prSet phldrT="[Texte]"/>
      <dgm:spPr>
        <a:solidFill>
          <a:srgbClr val="0099FF"/>
        </a:solidFill>
        <a:ln>
          <a:solidFill>
            <a:srgbClr val="0070C0"/>
          </a:solidFill>
        </a:ln>
      </dgm:spPr>
      <dgm:t>
        <a:bodyPr vert="vert270"/>
        <a:lstStyle/>
        <a:p>
          <a:r>
            <a:rPr lang="fr-FR" dirty="0" smtClean="0">
              <a:solidFill>
                <a:schemeClr val="tx1"/>
              </a:solidFill>
            </a:rPr>
            <a:t>TWINSPACE</a:t>
          </a:r>
          <a:endParaRPr lang="fr-FR" dirty="0">
            <a:solidFill>
              <a:schemeClr val="tx1"/>
            </a:solidFill>
          </a:endParaRPr>
        </a:p>
      </dgm:t>
    </dgm:pt>
    <dgm:pt modelId="{B71E737A-D2E0-4831-8C6D-6561FBB8DC1F}" type="parTrans" cxnId="{0298A6A1-C522-4A4D-8DF5-E43F2CEA3A07}">
      <dgm:prSet/>
      <dgm:spPr/>
      <dgm:t>
        <a:bodyPr/>
        <a:lstStyle/>
        <a:p>
          <a:endParaRPr lang="fr-FR"/>
        </a:p>
      </dgm:t>
    </dgm:pt>
    <dgm:pt modelId="{0B1941FF-E1ED-4162-A54D-19C34694B59A}" type="sibTrans" cxnId="{0298A6A1-C522-4A4D-8DF5-E43F2CEA3A07}">
      <dgm:prSet/>
      <dgm:spPr/>
      <dgm:t>
        <a:bodyPr/>
        <a:lstStyle/>
        <a:p>
          <a:endParaRPr lang="fr-FR"/>
        </a:p>
      </dgm:t>
    </dgm:pt>
    <dgm:pt modelId="{B1BC678C-F7E8-45C3-94E3-7404E9F87AA2}">
      <dgm:prSet phldrT="[Texte]">
        <dgm:style>
          <a:lnRef idx="2">
            <a:schemeClr val="dk1"/>
          </a:lnRef>
          <a:fillRef idx="1">
            <a:schemeClr val="lt1"/>
          </a:fillRef>
          <a:effectRef idx="0">
            <a:schemeClr val="dk1"/>
          </a:effectRef>
          <a:fontRef idx="minor">
            <a:schemeClr val="dk1"/>
          </a:fontRef>
        </dgm:style>
      </dgm:prSet>
      <dgm:spPr>
        <a:ln>
          <a:solidFill>
            <a:schemeClr val="bg2">
              <a:lumMod val="75000"/>
            </a:schemeClr>
          </a:solidFill>
        </a:ln>
      </dgm:spPr>
      <dgm:t>
        <a:bodyPr/>
        <a:lstStyle/>
        <a:p>
          <a:endParaRPr lang="fr-FR" dirty="0"/>
        </a:p>
      </dgm:t>
    </dgm:pt>
    <dgm:pt modelId="{0754F366-DD46-4EE4-85D1-757C0F70CE8C}" type="parTrans" cxnId="{7327D13E-9464-42C3-A250-1BDAF3704E5F}">
      <dgm:prSet/>
      <dgm:spPr/>
      <dgm:t>
        <a:bodyPr/>
        <a:lstStyle/>
        <a:p>
          <a:endParaRPr lang="fr-FR"/>
        </a:p>
      </dgm:t>
    </dgm:pt>
    <dgm:pt modelId="{23E973A6-4836-4AAA-8C9D-10A31970BD8C}" type="sibTrans" cxnId="{7327D13E-9464-42C3-A250-1BDAF3704E5F}">
      <dgm:prSet/>
      <dgm:spPr/>
      <dgm:t>
        <a:bodyPr/>
        <a:lstStyle/>
        <a:p>
          <a:endParaRPr lang="fr-FR"/>
        </a:p>
      </dgm:t>
    </dgm:pt>
    <dgm:pt modelId="{6A277018-E1AF-4DD7-89C5-4EEC56AFD7AD}" type="pres">
      <dgm:prSet presAssocID="{9752D150-44A6-483B-A965-E89BBD2CFFD6}" presName="Name0" presStyleCnt="0">
        <dgm:presLayoutVars>
          <dgm:dir/>
          <dgm:animLvl val="lvl"/>
          <dgm:resizeHandles/>
        </dgm:presLayoutVars>
      </dgm:prSet>
      <dgm:spPr/>
    </dgm:pt>
    <dgm:pt modelId="{8B4F0785-7994-453A-9AE4-848D5CE467D1}" type="pres">
      <dgm:prSet presAssocID="{D54E7D3E-0B23-4B1E-B442-94E319628201}" presName="linNode" presStyleCnt="0"/>
      <dgm:spPr/>
    </dgm:pt>
    <dgm:pt modelId="{AC33B481-DBBA-4E69-A103-74300C9043C5}" type="pres">
      <dgm:prSet presAssocID="{D54E7D3E-0B23-4B1E-B442-94E319628201}" presName="parentShp" presStyleLbl="node1" presStyleIdx="0" presStyleCnt="2" custLinFactNeighborX="-40781" custLinFactNeighborY="-6654">
        <dgm:presLayoutVars>
          <dgm:bulletEnabled val="1"/>
        </dgm:presLayoutVars>
      </dgm:prSet>
      <dgm:spPr/>
      <dgm:t>
        <a:bodyPr/>
        <a:lstStyle/>
        <a:p>
          <a:endParaRPr lang="fr-FR"/>
        </a:p>
      </dgm:t>
    </dgm:pt>
    <dgm:pt modelId="{A9D19709-E63E-4AC5-A4A0-9AC9930D7561}" type="pres">
      <dgm:prSet presAssocID="{D54E7D3E-0B23-4B1E-B442-94E319628201}" presName="childShp" presStyleLbl="bgAccFollowNode1" presStyleIdx="0" presStyleCnt="2">
        <dgm:presLayoutVars>
          <dgm:bulletEnabled val="1"/>
        </dgm:presLayoutVars>
      </dgm:prSet>
      <dgm:spPr/>
      <dgm:t>
        <a:bodyPr/>
        <a:lstStyle/>
        <a:p>
          <a:endParaRPr lang="fr-FR"/>
        </a:p>
      </dgm:t>
    </dgm:pt>
    <dgm:pt modelId="{C8C387AD-9A96-4E1D-887C-A51B082BBA0C}" type="pres">
      <dgm:prSet presAssocID="{BABDC3FC-AE2B-446A-A7C1-593FEF7D3D05}" presName="spacing" presStyleCnt="0"/>
      <dgm:spPr/>
    </dgm:pt>
    <dgm:pt modelId="{90E5D64B-98C5-452D-9014-39B8751986C4}" type="pres">
      <dgm:prSet presAssocID="{E28954D9-5CBC-4E99-B641-B06839E90841}" presName="linNode" presStyleCnt="0"/>
      <dgm:spPr/>
    </dgm:pt>
    <dgm:pt modelId="{A7C2635B-02BD-4599-862A-3890B9C13876}" type="pres">
      <dgm:prSet presAssocID="{E28954D9-5CBC-4E99-B641-B06839E90841}" presName="parentShp" presStyleLbl="node1" presStyleIdx="1" presStyleCnt="2">
        <dgm:presLayoutVars>
          <dgm:bulletEnabled val="1"/>
        </dgm:presLayoutVars>
      </dgm:prSet>
      <dgm:spPr/>
      <dgm:t>
        <a:bodyPr/>
        <a:lstStyle/>
        <a:p>
          <a:endParaRPr lang="fr-FR"/>
        </a:p>
      </dgm:t>
    </dgm:pt>
    <dgm:pt modelId="{2F73EBCC-7693-4572-A682-BBE760370507}" type="pres">
      <dgm:prSet presAssocID="{E28954D9-5CBC-4E99-B641-B06839E90841}" presName="childShp" presStyleLbl="bgAccFollowNode1" presStyleIdx="1" presStyleCnt="2">
        <dgm:presLayoutVars>
          <dgm:bulletEnabled val="1"/>
        </dgm:presLayoutVars>
      </dgm:prSet>
      <dgm:spPr/>
      <dgm:t>
        <a:bodyPr/>
        <a:lstStyle/>
        <a:p>
          <a:endParaRPr lang="fr-FR"/>
        </a:p>
      </dgm:t>
    </dgm:pt>
  </dgm:ptLst>
  <dgm:cxnLst>
    <dgm:cxn modelId="{4DA969E2-6031-4D6F-B3D0-AB1C71916973}" srcId="{D54E7D3E-0B23-4B1E-B442-94E319628201}" destId="{F4B16D9C-2E3D-4352-8C1F-5965C88D7487}" srcOrd="0" destOrd="0" parTransId="{849B991F-9A09-488E-ADE0-0F44E9AA218D}" sibTransId="{A5EE5B47-E835-48A5-9C08-91872F393D86}"/>
    <dgm:cxn modelId="{43DAA037-BDFE-401B-BF8B-77E1A6955FB9}" type="presOf" srcId="{F4B16D9C-2E3D-4352-8C1F-5965C88D7487}" destId="{A9D19709-E63E-4AC5-A4A0-9AC9930D7561}" srcOrd="0" destOrd="0" presId="urn:microsoft.com/office/officeart/2005/8/layout/vList6"/>
    <dgm:cxn modelId="{7327D13E-9464-42C3-A250-1BDAF3704E5F}" srcId="{E28954D9-5CBC-4E99-B641-B06839E90841}" destId="{B1BC678C-F7E8-45C3-94E3-7404E9F87AA2}" srcOrd="0" destOrd="0" parTransId="{0754F366-DD46-4EE4-85D1-757C0F70CE8C}" sibTransId="{23E973A6-4836-4AAA-8C9D-10A31970BD8C}"/>
    <dgm:cxn modelId="{FEDBDF63-0D93-4ABB-AE06-584BEBA8D128}" type="presOf" srcId="{B1BC678C-F7E8-45C3-94E3-7404E9F87AA2}" destId="{2F73EBCC-7693-4572-A682-BBE760370507}" srcOrd="0" destOrd="0" presId="urn:microsoft.com/office/officeart/2005/8/layout/vList6"/>
    <dgm:cxn modelId="{6D4ED618-B049-4155-8940-591911C22853}" type="presOf" srcId="{9752D150-44A6-483B-A965-E89BBD2CFFD6}" destId="{6A277018-E1AF-4DD7-89C5-4EEC56AFD7AD}" srcOrd="0" destOrd="0" presId="urn:microsoft.com/office/officeart/2005/8/layout/vList6"/>
    <dgm:cxn modelId="{0298A6A1-C522-4A4D-8DF5-E43F2CEA3A07}" srcId="{9752D150-44A6-483B-A965-E89BBD2CFFD6}" destId="{E28954D9-5CBC-4E99-B641-B06839E90841}" srcOrd="1" destOrd="0" parTransId="{B71E737A-D2E0-4831-8C6D-6561FBB8DC1F}" sibTransId="{0B1941FF-E1ED-4162-A54D-19C34694B59A}"/>
    <dgm:cxn modelId="{50077834-6AFB-41E1-9201-D2FE684675CB}" type="presOf" srcId="{D54E7D3E-0B23-4B1E-B442-94E319628201}" destId="{AC33B481-DBBA-4E69-A103-74300C9043C5}" srcOrd="0" destOrd="0" presId="urn:microsoft.com/office/officeart/2005/8/layout/vList6"/>
    <dgm:cxn modelId="{BA0CF9E9-8E4E-4D62-BB34-5E02EF287D04}" srcId="{9752D150-44A6-483B-A965-E89BBD2CFFD6}" destId="{D54E7D3E-0B23-4B1E-B442-94E319628201}" srcOrd="0" destOrd="0" parTransId="{CED236AE-F8E4-4832-A2ED-2D4B59D74935}" sibTransId="{BABDC3FC-AE2B-446A-A7C1-593FEF7D3D05}"/>
    <dgm:cxn modelId="{2EE00D37-D3CA-4E52-918C-4FE0E485A645}" type="presOf" srcId="{E28954D9-5CBC-4E99-B641-B06839E90841}" destId="{A7C2635B-02BD-4599-862A-3890B9C13876}" srcOrd="0" destOrd="0" presId="urn:microsoft.com/office/officeart/2005/8/layout/vList6"/>
    <dgm:cxn modelId="{51B9B6F4-B05A-46AB-8868-D9D0D87233F2}" type="presParOf" srcId="{6A277018-E1AF-4DD7-89C5-4EEC56AFD7AD}" destId="{8B4F0785-7994-453A-9AE4-848D5CE467D1}" srcOrd="0" destOrd="0" presId="urn:microsoft.com/office/officeart/2005/8/layout/vList6"/>
    <dgm:cxn modelId="{78FAF2F3-C57B-47D1-A94A-CEEE5908BC0A}" type="presParOf" srcId="{8B4F0785-7994-453A-9AE4-848D5CE467D1}" destId="{AC33B481-DBBA-4E69-A103-74300C9043C5}" srcOrd="0" destOrd="0" presId="urn:microsoft.com/office/officeart/2005/8/layout/vList6"/>
    <dgm:cxn modelId="{597A02EC-4C46-4F39-AE60-154F81AF7935}" type="presParOf" srcId="{8B4F0785-7994-453A-9AE4-848D5CE467D1}" destId="{A9D19709-E63E-4AC5-A4A0-9AC9930D7561}" srcOrd="1" destOrd="0" presId="urn:microsoft.com/office/officeart/2005/8/layout/vList6"/>
    <dgm:cxn modelId="{401D610D-2F4E-4E9A-919A-AD7BB1896EE9}" type="presParOf" srcId="{6A277018-E1AF-4DD7-89C5-4EEC56AFD7AD}" destId="{C8C387AD-9A96-4E1D-887C-A51B082BBA0C}" srcOrd="1" destOrd="0" presId="urn:microsoft.com/office/officeart/2005/8/layout/vList6"/>
    <dgm:cxn modelId="{65A02AF5-878D-47F2-A8C9-B2651B39C7BF}" type="presParOf" srcId="{6A277018-E1AF-4DD7-89C5-4EEC56AFD7AD}" destId="{90E5D64B-98C5-452D-9014-39B8751986C4}" srcOrd="2" destOrd="0" presId="urn:microsoft.com/office/officeart/2005/8/layout/vList6"/>
    <dgm:cxn modelId="{2CE26F4F-5498-4C4F-B327-AFD3062F876A}" type="presParOf" srcId="{90E5D64B-98C5-452D-9014-39B8751986C4}" destId="{A7C2635B-02BD-4599-862A-3890B9C13876}" srcOrd="0" destOrd="0" presId="urn:microsoft.com/office/officeart/2005/8/layout/vList6"/>
    <dgm:cxn modelId="{FC6F7EFB-9E74-4027-94F8-28B277120AAF}" type="presParOf" srcId="{90E5D64B-98C5-452D-9014-39B8751986C4}" destId="{2F73EBCC-7693-4572-A682-BBE76037050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19709-E63E-4AC5-A4A0-9AC9930D7561}">
      <dsp:nvSpPr>
        <dsp:cNvPr id="0" name=""/>
        <dsp:cNvSpPr/>
      </dsp:nvSpPr>
      <dsp:spPr>
        <a:xfrm>
          <a:off x="425529" y="496"/>
          <a:ext cx="638294" cy="1934765"/>
        </a:xfrm>
        <a:prstGeom prst="rightArrow">
          <a:avLst>
            <a:gd name="adj1" fmla="val 75000"/>
            <a:gd name="adj2" fmla="val 50000"/>
          </a:avLst>
        </a:prstGeom>
        <a:solidFill>
          <a:schemeClr val="accent3"/>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fr-FR" sz="6500" kern="1200" dirty="0"/>
        </a:p>
      </dsp:txBody>
      <dsp:txXfrm>
        <a:off x="425529" y="242342"/>
        <a:ext cx="398934" cy="1451073"/>
      </dsp:txXfrm>
    </dsp:sp>
    <dsp:sp modelId="{AC33B481-DBBA-4E69-A103-74300C9043C5}">
      <dsp:nvSpPr>
        <dsp:cNvPr id="0" name=""/>
        <dsp:cNvSpPr/>
      </dsp:nvSpPr>
      <dsp:spPr>
        <a:xfrm>
          <a:off x="0" y="0"/>
          <a:ext cx="425529" cy="1934765"/>
        </a:xfrm>
        <a:prstGeom prst="roundRect">
          <a:avLst/>
        </a:prstGeom>
        <a:solidFill>
          <a:srgbClr val="FF9933"/>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rPr>
            <a:t>DESKTOP</a:t>
          </a:r>
          <a:endParaRPr lang="fr-FR" sz="1800" b="1" kern="1200" dirty="0">
            <a:solidFill>
              <a:schemeClr val="tx1"/>
            </a:solidFill>
          </a:endParaRPr>
        </a:p>
      </dsp:txBody>
      <dsp:txXfrm>
        <a:off x="20773" y="20773"/>
        <a:ext cx="383983" cy="1893219"/>
      </dsp:txXfrm>
    </dsp:sp>
    <dsp:sp modelId="{2F73EBCC-7693-4572-A682-BBE760370507}">
      <dsp:nvSpPr>
        <dsp:cNvPr id="0" name=""/>
        <dsp:cNvSpPr/>
      </dsp:nvSpPr>
      <dsp:spPr>
        <a:xfrm>
          <a:off x="425529" y="2128738"/>
          <a:ext cx="638294" cy="1934765"/>
        </a:xfrm>
        <a:prstGeom prst="rightArrow">
          <a:avLst>
            <a:gd name="adj1" fmla="val 75000"/>
            <a:gd name="adj2" fmla="val 50000"/>
          </a:avLst>
        </a:prstGeom>
        <a:solidFill>
          <a:schemeClr val="lt1"/>
        </a:solidFill>
        <a:ln w="25400" cap="flat" cmpd="sng" algn="ctr">
          <a:solidFill>
            <a:schemeClr val="bg2">
              <a:lumMod val="75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fr-FR" sz="6500" kern="1200" dirty="0"/>
        </a:p>
      </dsp:txBody>
      <dsp:txXfrm>
        <a:off x="425529" y="2370584"/>
        <a:ext cx="398934" cy="1451073"/>
      </dsp:txXfrm>
    </dsp:sp>
    <dsp:sp modelId="{A7C2635B-02BD-4599-862A-3890B9C13876}">
      <dsp:nvSpPr>
        <dsp:cNvPr id="0" name=""/>
        <dsp:cNvSpPr/>
      </dsp:nvSpPr>
      <dsp:spPr>
        <a:xfrm>
          <a:off x="0" y="2128738"/>
          <a:ext cx="425529" cy="1934765"/>
        </a:xfrm>
        <a:prstGeom prst="roundRect">
          <a:avLst/>
        </a:prstGeom>
        <a:solidFill>
          <a:srgbClr val="0099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TWINSPACE</a:t>
          </a:r>
          <a:endParaRPr lang="fr-FR" sz="1800" kern="1200" dirty="0">
            <a:solidFill>
              <a:schemeClr val="tx1"/>
            </a:solidFill>
          </a:endParaRPr>
        </a:p>
      </dsp:txBody>
      <dsp:txXfrm>
        <a:off x="20773" y="2149511"/>
        <a:ext cx="383983" cy="189321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ADE-972C-4B03-BFFE-83B4003438E3}" type="datetimeFigureOut">
              <a:rPr lang="fr-FR" smtClean="0"/>
              <a:t>03/11/2013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1F6F40-5297-4C3C-8EB4-25A810AEB752}" type="slidenum">
              <a:rPr lang="fr-FR" smtClean="0"/>
              <a:t>‹N°›</a:t>
            </a:fld>
            <a:endParaRPr lang="fr-FR"/>
          </a:p>
        </p:txBody>
      </p:sp>
    </p:spTree>
    <p:extLst>
      <p:ext uri="{BB962C8B-B14F-4D97-AF65-F5344CB8AC3E}">
        <p14:creationId xmlns:p14="http://schemas.microsoft.com/office/powerpoint/2010/main" val="348757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 6.1</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9B5B93-52E6-44D9-9040-2DF0DA65F7CC}" type="slidenum">
              <a:rPr lang="en-GB"/>
              <a:pPr fontAlgn="base">
                <a:spcBef>
                  <a:spcPct val="0"/>
                </a:spcBef>
                <a:spcAft>
                  <a:spcPct val="0"/>
                </a:spcAft>
              </a:pPr>
              <a:t>21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Feature 1.3</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F08E1-CD8F-4D4B-A27F-D83D95CCB4C3}" type="slidenum">
              <a:rPr lang="en-GB" smtClean="0">
                <a:cs typeface="Arial" charset="0"/>
              </a:rPr>
              <a:pPr fontAlgn="base">
                <a:spcBef>
                  <a:spcPct val="0"/>
                </a:spcBef>
                <a:spcAft>
                  <a:spcPct val="0"/>
                </a:spcAft>
                <a:defRPr/>
              </a:pPr>
              <a:t>30</a:t>
            </a:fld>
            <a:endParaRPr lang="en-GB"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Features 1.4 – NOTE: This screenshot will need to change</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5783D-30D3-43A3-8643-E2CA74A0BCC8}" type="slidenum">
              <a:rPr lang="en-GB" smtClean="0">
                <a:cs typeface="Arial" charset="0"/>
              </a:rPr>
              <a:pPr fontAlgn="base">
                <a:spcBef>
                  <a:spcPct val="0"/>
                </a:spcBef>
                <a:spcAft>
                  <a:spcPct val="0"/>
                </a:spcAft>
                <a:defRPr/>
              </a:pPr>
              <a:t>31</a:t>
            </a:fld>
            <a:endParaRPr lang="en-GB"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Features 1.5 – NOTE: This screenshot will need to change</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49EED7-4C82-4FAC-82F6-241EB11BEF6F}" type="slidenum">
              <a:rPr lang="en-GB" smtClean="0">
                <a:cs typeface="Arial" charset="0"/>
              </a:rPr>
              <a:pPr fontAlgn="base">
                <a:spcBef>
                  <a:spcPct val="0"/>
                </a:spcBef>
                <a:spcAft>
                  <a:spcPct val="0"/>
                </a:spcAft>
                <a:defRPr/>
              </a:pPr>
              <a:t>32</a:t>
            </a:fld>
            <a:endParaRPr lang="en-GB"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Features 1.6 – NOTE: This screenshot will need to change</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A1086-4DDC-4574-9D3B-9A9443B240D2}" type="slidenum">
              <a:rPr lang="en-GB" smtClean="0">
                <a:cs typeface="Arial" charset="0"/>
              </a:rPr>
              <a:pPr fontAlgn="base">
                <a:spcBef>
                  <a:spcPct val="0"/>
                </a:spcBef>
                <a:spcAft>
                  <a:spcPct val="0"/>
                </a:spcAft>
                <a:defRPr/>
              </a:pPr>
              <a:t>33</a:t>
            </a:fld>
            <a:endParaRPr lang="en-GB"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4 </a:t>
            </a:r>
            <a:r>
              <a:rPr lang="en-GB" i="1" smtClean="0"/>
              <a:t>Tip</a:t>
            </a:r>
            <a:endParaRPr lang="en-GB"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B8FA61-3F24-4E9D-9472-F32BA446F584}" type="slidenum">
              <a:rPr lang="en-GB" smtClean="0">
                <a:cs typeface="Arial" charset="0"/>
              </a:rPr>
              <a:pPr fontAlgn="base">
                <a:spcBef>
                  <a:spcPct val="0"/>
                </a:spcBef>
                <a:spcAft>
                  <a:spcPct val="0"/>
                </a:spcAft>
                <a:defRPr/>
              </a:pPr>
              <a:t>34</a:t>
            </a:fld>
            <a:endParaRPr lang="en-GB"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4.2</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5DF33F-49D3-44C8-822A-8FE2AA22FB42}" type="slidenum">
              <a:rPr lang="en-GB" smtClean="0">
                <a:cs typeface="Arial" charset="0"/>
              </a:rPr>
              <a:pPr fontAlgn="base">
                <a:spcBef>
                  <a:spcPct val="0"/>
                </a:spcBef>
                <a:spcAft>
                  <a:spcPct val="0"/>
                </a:spcAft>
                <a:defRPr/>
              </a:pPr>
              <a:t>35</a:t>
            </a:fld>
            <a:endParaRPr lang="en-GB"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Description 1.1</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A5BBE-A152-494D-B097-56142DD3CC07}" type="slidenum">
              <a:rPr lang="en-GB" smtClean="0">
                <a:cs typeface="Arial" charset="0"/>
              </a:rPr>
              <a:pPr fontAlgn="base">
                <a:spcBef>
                  <a:spcPct val="0"/>
                </a:spcBef>
                <a:spcAft>
                  <a:spcPct val="0"/>
                </a:spcAft>
                <a:defRPr/>
              </a:pPr>
              <a:t>36</a:t>
            </a:fld>
            <a:endParaRPr lang="en-GB"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Description 1.2</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524B5C-4190-40AF-A84B-997D1A12C37C}" type="slidenum">
              <a:rPr lang="en-GB" smtClean="0">
                <a:cs typeface="Arial" charset="0"/>
              </a:rPr>
              <a:pPr fontAlgn="base">
                <a:spcBef>
                  <a:spcPct val="0"/>
                </a:spcBef>
                <a:spcAft>
                  <a:spcPct val="0"/>
                </a:spcAft>
                <a:defRPr/>
              </a:pPr>
              <a:t>37</a:t>
            </a:fld>
            <a:endParaRPr lang="en-GB"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Description 1.3</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3382CD-BF08-4ABF-8578-38C6E09E51B4}" type="slidenum">
              <a:rPr lang="en-GB" smtClean="0">
                <a:cs typeface="Arial" charset="0"/>
              </a:rPr>
              <a:pPr fontAlgn="base">
                <a:spcBef>
                  <a:spcPct val="0"/>
                </a:spcBef>
                <a:spcAft>
                  <a:spcPct val="0"/>
                </a:spcAft>
                <a:defRPr/>
              </a:pPr>
              <a:t>38</a:t>
            </a:fld>
            <a:endParaRPr lang="en-GB"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Description 1.4</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0F0156-F6A6-4F38-8715-8A1218FCD2FE}" type="slidenum">
              <a:rPr lang="en-GB" smtClean="0">
                <a:cs typeface="Arial" charset="0"/>
              </a:rPr>
              <a:pPr fontAlgn="base">
                <a:spcBef>
                  <a:spcPct val="0"/>
                </a:spcBef>
                <a:spcAft>
                  <a:spcPct val="0"/>
                </a:spcAft>
                <a:defRPr/>
              </a:pPr>
              <a:t>39</a:t>
            </a:fld>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 6.2</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977236-740D-486E-8ECF-FAFC745CA131}" type="slidenum">
              <a:rPr lang="en-GB"/>
              <a:pPr fontAlgn="base">
                <a:spcBef>
                  <a:spcPct val="0"/>
                </a:spcBef>
                <a:spcAft>
                  <a:spcPct val="0"/>
                </a:spcAft>
              </a:pPr>
              <a:t>22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Description 1.5</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D9F31-7E1F-46A7-A46F-42DCF4997E05}" type="slidenum">
              <a:rPr lang="en-GB" smtClean="0">
                <a:cs typeface="Arial" charset="0"/>
              </a:rPr>
              <a:pPr fontAlgn="base">
                <a:spcBef>
                  <a:spcPct val="0"/>
                </a:spcBef>
                <a:spcAft>
                  <a:spcPct val="0"/>
                </a:spcAft>
                <a:defRPr/>
              </a:pPr>
              <a:t>40</a:t>
            </a:fld>
            <a:endParaRPr lang="en-GB"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Description 1.6</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DCB346-9DEF-4EC9-A2B9-CC396745E15B}" type="slidenum">
              <a:rPr lang="en-GB" smtClean="0">
                <a:cs typeface="Arial" charset="0"/>
              </a:rPr>
              <a:pPr fontAlgn="base">
                <a:spcBef>
                  <a:spcPct val="0"/>
                </a:spcBef>
                <a:spcAft>
                  <a:spcPct val="0"/>
                </a:spcAft>
                <a:defRPr/>
              </a:pPr>
              <a:t>41</a:t>
            </a:fld>
            <a:endParaRPr lang="en-GB"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4.3</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58D29-C546-4B6F-BE9F-F24B8BB6B2DD}" type="slidenum">
              <a:rPr lang="en-GB" smtClean="0">
                <a:cs typeface="Arial" charset="0"/>
              </a:rPr>
              <a:pPr fontAlgn="base">
                <a:spcBef>
                  <a:spcPct val="0"/>
                </a:spcBef>
                <a:spcAft>
                  <a:spcPct val="0"/>
                </a:spcAft>
                <a:defRPr/>
              </a:pPr>
              <a:t>42</a:t>
            </a:fld>
            <a:endParaRPr lang="en-GB"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5.1 – NOTE: This screenshot will need to change</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99223-592E-44FB-8070-D16D64B855E9}" type="slidenum">
              <a:rPr lang="en-GB" smtClean="0">
                <a:cs typeface="Arial" charset="0"/>
              </a:rPr>
              <a:pPr fontAlgn="base">
                <a:spcBef>
                  <a:spcPct val="0"/>
                </a:spcBef>
                <a:spcAft>
                  <a:spcPct val="0"/>
                </a:spcAft>
                <a:defRPr/>
              </a:pPr>
              <a:t>43</a:t>
            </a:fld>
            <a:endParaRPr lang="en-GB"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5.2</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240F5E-225C-4CF2-92F3-6F9EDEB8D82D}" type="slidenum">
              <a:rPr lang="en-GB" smtClean="0">
                <a:cs typeface="Arial" charset="0"/>
              </a:rPr>
              <a:pPr fontAlgn="base">
                <a:spcBef>
                  <a:spcPct val="0"/>
                </a:spcBef>
                <a:spcAft>
                  <a:spcPct val="0"/>
                </a:spcAft>
                <a:defRPr/>
              </a:pPr>
              <a:t>44</a:t>
            </a:fld>
            <a:endParaRPr lang="en-GB"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5.3</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BCC4C-FA23-49DA-A07C-EBCB0E7324E2}" type="slidenum">
              <a:rPr lang="en-GB" smtClean="0">
                <a:cs typeface="Arial" charset="0"/>
              </a:rPr>
              <a:pPr fontAlgn="base">
                <a:spcBef>
                  <a:spcPct val="0"/>
                </a:spcBef>
                <a:spcAft>
                  <a:spcPct val="0"/>
                </a:spcAft>
                <a:defRPr/>
              </a:pPr>
              <a:t>45</a:t>
            </a:fld>
            <a:endParaRPr lang="en-GB"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5.4</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3C2B77-50C1-4F3B-B83B-1F4DC7031CE5}" type="slidenum">
              <a:rPr lang="en-GB" smtClean="0">
                <a:cs typeface="Arial" charset="0"/>
              </a:rPr>
              <a:pPr fontAlgn="base">
                <a:spcBef>
                  <a:spcPct val="0"/>
                </a:spcBef>
                <a:spcAft>
                  <a:spcPct val="0"/>
                </a:spcAft>
                <a:defRPr/>
              </a:pPr>
              <a:t>46</a:t>
            </a:fld>
            <a:endParaRPr lang="en-GB"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Step 5.5</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0A553E-B73E-45E9-9305-17692EFB5E6C}" type="slidenum">
              <a:rPr lang="en-GB" smtClean="0">
                <a:cs typeface="Arial" charset="0"/>
              </a:rPr>
              <a:pPr fontAlgn="base">
                <a:spcBef>
                  <a:spcPct val="0"/>
                </a:spcBef>
                <a:spcAft>
                  <a:spcPct val="0"/>
                </a:spcAft>
                <a:defRPr/>
              </a:pPr>
              <a:t>47</a:t>
            </a:fld>
            <a:endParaRPr lang="en-GB"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 6.3</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71AE24-D292-407C-8503-F15430B3B3F6}" type="slidenum">
              <a:rPr lang="en-GB"/>
              <a:pPr fontAlgn="base">
                <a:spcBef>
                  <a:spcPct val="0"/>
                </a:spcBef>
                <a:spcAft>
                  <a:spcPct val="0"/>
                </a:spcAft>
              </a:pPr>
              <a:t>23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 6.4</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D3C638-F8C0-42DB-A9A4-3B89B13B1464}" type="slidenum">
              <a:rPr lang="en-GB"/>
              <a:pPr fontAlgn="base">
                <a:spcBef>
                  <a:spcPct val="0"/>
                </a:spcBef>
                <a:spcAft>
                  <a:spcPct val="0"/>
                </a:spcAft>
              </a:pPr>
              <a:t>24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 6.5</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C87C7-98F9-4127-81FD-DF7B97891629}" type="slidenum">
              <a:rPr lang="en-GB"/>
              <a:pPr fontAlgn="base">
                <a:spcBef>
                  <a:spcPct val="0"/>
                </a:spcBef>
                <a:spcAft>
                  <a:spcPct val="0"/>
                </a:spcAft>
              </a:pPr>
              <a:t>25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 6.6</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3A0A23-A6CF-445C-8690-8891F119544E}" type="slidenum">
              <a:rPr lang="en-GB"/>
              <a:pPr fontAlgn="base">
                <a:spcBef>
                  <a:spcPct val="0"/>
                </a:spcBef>
                <a:spcAft>
                  <a:spcPct val="0"/>
                </a:spcAft>
              </a:pPr>
              <a:t>26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Step 6.7</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C869C0-A830-49D8-9216-D8C3572B8630}" type="slidenum">
              <a:rPr lang="en-GB"/>
              <a:pPr fontAlgn="base">
                <a:spcBef>
                  <a:spcPct val="0"/>
                </a:spcBef>
                <a:spcAft>
                  <a:spcPct val="0"/>
                </a:spcAft>
              </a:pPr>
              <a:t>27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Feature 1.1</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5A0803-662F-4BB8-9B0A-5240181BA81D}" type="slidenum">
              <a:rPr lang="en-GB" smtClean="0">
                <a:cs typeface="Arial" charset="0"/>
              </a:rPr>
              <a:pPr fontAlgn="base">
                <a:spcBef>
                  <a:spcPct val="0"/>
                </a:spcBef>
                <a:spcAft>
                  <a:spcPct val="0"/>
                </a:spcAft>
                <a:defRPr/>
              </a:pPr>
              <a:t>28</a:t>
            </a:fld>
            <a:endParaRPr lang="en-GB"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Feature 1.2</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06D27-D32F-49CD-A853-3DB1247810B5}" type="slidenum">
              <a:rPr lang="en-GB" smtClean="0">
                <a:cs typeface="Arial" charset="0"/>
              </a:rPr>
              <a:pPr fontAlgn="base">
                <a:spcBef>
                  <a:spcPct val="0"/>
                </a:spcBef>
                <a:spcAft>
                  <a:spcPct val="0"/>
                </a:spcAft>
                <a:defRPr/>
              </a:pPr>
              <a:t>29</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smtClean="0"/>
              <a:t>Modifiez le style des sous-titres du masque</a:t>
            </a:r>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a:t>Logo de la société</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5" name="Date Placeholder 3"/>
          <p:cNvSpPr>
            <a:spLocks noGrp="1"/>
          </p:cNvSpPr>
          <p:nvPr>
            <p:ph type="dt" sz="half" idx="10"/>
          </p:nvPr>
        </p:nvSpPr>
        <p:spPr>
          <a:xfrm>
            <a:off x="762000" y="6356350"/>
            <a:ext cx="2133600" cy="365125"/>
          </a:xfrm>
        </p:spPr>
        <p:txBody>
          <a:bodyPr/>
          <a:lstStyle/>
          <a:p>
            <a:fld id="{BCE2663C-3DEB-41AD-9C9D-E908594508D3}" type="datetimeFigureOut">
              <a:rPr lang="fr-FR" smtClean="0"/>
              <a:t>03/11/2013</a:t>
            </a:fld>
            <a:endParaRPr lang="fr-FR"/>
          </a:p>
        </p:txBody>
      </p:sp>
      <p:sp>
        <p:nvSpPr>
          <p:cNvPr id="6" name="Footer Placeholder 4"/>
          <p:cNvSpPr>
            <a:spLocks noGrp="1"/>
          </p:cNvSpPr>
          <p:nvPr>
            <p:ph type="ftr" sz="quarter" idx="11"/>
          </p:nvPr>
        </p:nvSpPr>
        <p:spPr>
          <a:xfrm>
            <a:off x="3352800" y="6356350"/>
            <a:ext cx="2895600" cy="365125"/>
          </a:xfrm>
        </p:spPr>
        <p:txBody>
          <a:bodyPr/>
          <a:lstStyle/>
          <a:p>
            <a:endParaRPr lang="fr-FR"/>
          </a:p>
        </p:txBody>
      </p:sp>
      <p:sp>
        <p:nvSpPr>
          <p:cNvPr id="7" name="Slide Number Placeholder 5"/>
          <p:cNvSpPr>
            <a:spLocks noGrp="1"/>
          </p:cNvSpPr>
          <p:nvPr>
            <p:ph type="sldNum" sz="quarter" idx="12"/>
          </p:nvPr>
        </p:nvSpPr>
        <p:spPr>
          <a:xfrm>
            <a:off x="6705600" y="6356350"/>
            <a:ext cx="2133600" cy="365125"/>
          </a:xfrm>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p>
            <a:fld id="{BCE2663C-3DEB-41AD-9C9D-E908594508D3}" type="datetimeFigureOut">
              <a:rPr lang="fr-FR" smtClean="0"/>
              <a:t>03/11/2013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2663C-3DEB-41AD-9C9D-E908594508D3}" type="datetimeFigureOut">
              <a:rPr lang="fr-FR" smtClean="0"/>
              <a:t>03/11/2013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rrière-plan uniquement">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rotWithShape="1">
          <a:blip r:embed="rId3"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BCE2663C-3DEB-41AD-9C9D-E908594508D3}" type="datetimeFigureOut">
              <a:rPr lang="fr-FR" smtClean="0"/>
              <a:t>03/11/2013</a:t>
            </a:fld>
            <a:endParaRPr lang="fr-FR"/>
          </a:p>
        </p:txBody>
      </p:sp>
      <p:sp>
        <p:nvSpPr>
          <p:cNvPr id="4" name="Footer Placeholder 4"/>
          <p:cNvSpPr>
            <a:spLocks noGrp="1"/>
          </p:cNvSpPr>
          <p:nvPr>
            <p:ph type="ftr" sz="quarter" idx="11"/>
          </p:nvPr>
        </p:nvSpPr>
        <p:spPr>
          <a:xfrm>
            <a:off x="3352800" y="6356350"/>
            <a:ext cx="2895600" cy="365125"/>
          </a:xfrm>
        </p:spPr>
        <p:txBody>
          <a:bodyPr/>
          <a:lstStyle/>
          <a:p>
            <a:endParaRPr lang="fr-FR"/>
          </a:p>
        </p:txBody>
      </p:sp>
      <p:sp>
        <p:nvSpPr>
          <p:cNvPr id="5" name="Slide Number Placeholder 5"/>
          <p:cNvSpPr>
            <a:spLocks noGrp="1"/>
          </p:cNvSpPr>
          <p:nvPr>
            <p:ph type="sldNum" sz="quarter" idx="12"/>
          </p:nvPr>
        </p:nvSpPr>
        <p:spPr>
          <a:xfrm>
            <a:off x="6705600" y="6356350"/>
            <a:ext cx="2133600" cy="365125"/>
          </a:xfrm>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50292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4000"/>
            </a:lvl1pPr>
          </a:lstStyle>
          <a:p>
            <a:pPr lvl="0"/>
            <a:r>
              <a:rPr lang="fr-FR" noProof="0" smtClean="0"/>
              <a:t>Modifiez le style du titre</a:t>
            </a:r>
            <a:endParaRPr lang="en-US" noProof="0" smtClean="0"/>
          </a:p>
        </p:txBody>
      </p:sp>
      <p:sp>
        <p:nvSpPr>
          <p:cNvPr id="3075" name="Rectangle 3"/>
          <p:cNvSpPr>
            <a:spLocks noGrp="1" noChangeArrowheads="1"/>
          </p:cNvSpPr>
          <p:nvPr>
            <p:ph type="subTitle" idx="1"/>
          </p:nvPr>
        </p:nvSpPr>
        <p:spPr>
          <a:xfrm>
            <a:off x="1143000" y="5638800"/>
            <a:ext cx="77724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800"/>
            </a:lvl1pPr>
          </a:lstStyle>
          <a:p>
            <a:pPr lvl="0"/>
            <a:r>
              <a:rPr lang="fr-FR" noProof="0" smtClean="0"/>
              <a:t>Modifiez le style des sous-titres du masque</a:t>
            </a:r>
            <a:endParaRPr lang="en-US" noProof="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5" descr="eun_powerpoint"/>
          <p:cNvPicPr>
            <a:picLocks noChangeAspect="1" noChangeArrowheads="1"/>
          </p:cNvPicPr>
          <p:nvPr/>
        </p:nvPicPr>
        <p:blipFill>
          <a:blip r:embed="rId2"/>
          <a:srcRect/>
          <a:stretch>
            <a:fillRect/>
          </a:stretch>
        </p:blipFill>
        <p:spPr bwMode="auto">
          <a:xfrm>
            <a:off x="7391400" y="6243638"/>
            <a:ext cx="1066800" cy="504825"/>
          </a:xfrm>
          <a:prstGeom prst="rect">
            <a:avLst/>
          </a:prstGeom>
          <a:noFill/>
          <a:ln w="9525">
            <a:noFill/>
            <a:miter lim="800000"/>
            <a:headEnd/>
            <a:tailEnd/>
          </a:ln>
        </p:spPr>
      </p:pic>
      <p:sp>
        <p:nvSpPr>
          <p:cNvPr id="6" name="Line 9"/>
          <p:cNvSpPr>
            <a:spLocks noChangeShapeType="1"/>
          </p:cNvSpPr>
          <p:nvPr/>
        </p:nvSpPr>
        <p:spPr bwMode="auto">
          <a:xfrm>
            <a:off x="533400" y="6172200"/>
            <a:ext cx="7924800" cy="0"/>
          </a:xfrm>
          <a:prstGeom prst="line">
            <a:avLst/>
          </a:prstGeom>
          <a:noFill/>
          <a:ln w="6350">
            <a:solidFill>
              <a:srgbClr val="111B75"/>
            </a:solidFill>
            <a:round/>
            <a:headEnd/>
            <a:tailEnd/>
          </a:ln>
        </p:spPr>
        <p:txBody>
          <a:bodyPr wrap="none" anchor="ctr"/>
          <a:lstStyle/>
          <a:p>
            <a:pPr eaLnBrk="0" hangingPunct="0">
              <a:defRPr/>
            </a:pPr>
            <a:endParaRPr lang="en-US">
              <a:ea typeface="ＭＳ Ｐゴシック" charset="-128"/>
              <a:cs typeface="+mn-cs"/>
            </a:endParaRPr>
          </a:p>
        </p:txBody>
      </p:sp>
      <p:pic>
        <p:nvPicPr>
          <p:cNvPr id="7" name="Picture 72" descr="lifelong-program"/>
          <p:cNvPicPr>
            <a:picLocks noChangeAspect="1" noChangeArrowheads="1"/>
          </p:cNvPicPr>
          <p:nvPr/>
        </p:nvPicPr>
        <p:blipFill>
          <a:blip r:embed="rId3"/>
          <a:srcRect/>
          <a:stretch>
            <a:fillRect/>
          </a:stretch>
        </p:blipFill>
        <p:spPr bwMode="auto">
          <a:xfrm>
            <a:off x="539750" y="6238875"/>
            <a:ext cx="2900363" cy="542925"/>
          </a:xfrm>
          <a:prstGeom prst="rect">
            <a:avLst/>
          </a:prstGeom>
          <a:noFill/>
          <a:ln w="9525">
            <a:noFill/>
            <a:miter lim="800000"/>
            <a:headEnd/>
            <a:tailEnd/>
          </a:ln>
        </p:spPr>
      </p:pic>
      <p:pic>
        <p:nvPicPr>
          <p:cNvPr id="8" name="Picture 10" descr="logo_EAP.png"/>
          <p:cNvPicPr>
            <a:picLocks noChangeAspect="1"/>
          </p:cNvPicPr>
          <p:nvPr/>
        </p:nvPicPr>
        <p:blipFill>
          <a:blip r:embed="rId4"/>
          <a:srcRect/>
          <a:stretch>
            <a:fillRect/>
          </a:stretch>
        </p:blipFill>
        <p:spPr bwMode="auto">
          <a:xfrm>
            <a:off x="755650" y="188913"/>
            <a:ext cx="1649413" cy="423862"/>
          </a:xfrm>
          <a:prstGeom prst="rect">
            <a:avLst/>
          </a:prstGeom>
          <a:noFill/>
          <a:ln w="9525">
            <a:noFill/>
            <a:miter lim="800000"/>
            <a:headEnd/>
            <a:tailEnd/>
          </a:ln>
        </p:spPr>
      </p:pic>
      <p:sp>
        <p:nvSpPr>
          <p:cNvPr id="11266" name="Rectangle 2"/>
          <p:cNvSpPr>
            <a:spLocks noGrp="1" noChangeArrowheads="1"/>
          </p:cNvSpPr>
          <p:nvPr>
            <p:ph type="ctrTitle"/>
          </p:nvPr>
        </p:nvSpPr>
        <p:spPr>
          <a:xfrm>
            <a:off x="762000" y="1371600"/>
            <a:ext cx="7696200" cy="2057400"/>
          </a:xfrm>
        </p:spPr>
        <p:txBody>
          <a:bodyPr anchor="b"/>
          <a:lstStyle>
            <a:lvl1pPr>
              <a:defRPr sz="4000"/>
            </a:lvl1pPr>
          </a:lstStyle>
          <a:p>
            <a:r>
              <a:rPr lang="fr-FR" smtClean="0"/>
              <a:t>Modifiez le style du titre</a:t>
            </a:r>
            <a:endParaRPr lang="en-US"/>
          </a:p>
        </p:txBody>
      </p:sp>
      <p:sp>
        <p:nvSpPr>
          <p:cNvPr id="11267" name="Rectangle 3"/>
          <p:cNvSpPr>
            <a:spLocks noGrp="1" noChangeArrowheads="1"/>
          </p:cNvSpPr>
          <p:nvPr>
            <p:ph type="subTitle" idx="1"/>
          </p:nvPr>
        </p:nvSpPr>
        <p:spPr>
          <a:xfrm>
            <a:off x="762000" y="3581400"/>
            <a:ext cx="7696200" cy="1752600"/>
          </a:xfrm>
        </p:spPr>
        <p:txBody>
          <a:bodyPr/>
          <a:lstStyle>
            <a:lvl1pPr marL="0" indent="0">
              <a:buFontTx/>
              <a:buNone/>
              <a:defRPr>
                <a:solidFill>
                  <a:srgbClr val="476EB9"/>
                </a:solidFill>
              </a:defRPr>
            </a:lvl1pPr>
          </a:lstStyle>
          <a:p>
            <a:r>
              <a:rPr lang="fr-FR" smtClean="0"/>
              <a:t>Modifiez le style des sous-titres du masque</a:t>
            </a:r>
            <a:endParaRPr lang="en-US"/>
          </a:p>
        </p:txBody>
      </p:sp>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t="10920"/>
          <a:stretch/>
        </p:blipFill>
        <p:spPr>
          <a:xfrm>
            <a:off x="6055419" y="44624"/>
            <a:ext cx="2671961" cy="837600"/>
          </a:xfrm>
          <a:prstGeom prst="rect">
            <a:avLst/>
          </a:prstGeom>
        </p:spPr>
      </p:pic>
      <p:sp>
        <p:nvSpPr>
          <p:cNvPr id="5" name="Line 8"/>
          <p:cNvSpPr>
            <a:spLocks noChangeShapeType="1"/>
          </p:cNvSpPr>
          <p:nvPr/>
        </p:nvSpPr>
        <p:spPr bwMode="auto">
          <a:xfrm>
            <a:off x="533400" y="762000"/>
            <a:ext cx="7924800" cy="0"/>
          </a:xfrm>
          <a:prstGeom prst="line">
            <a:avLst/>
          </a:prstGeom>
          <a:noFill/>
          <a:ln w="6350">
            <a:solidFill>
              <a:srgbClr val="111B75"/>
            </a:solidFill>
            <a:round/>
            <a:headEnd/>
            <a:tailEnd/>
          </a:ln>
        </p:spPr>
        <p:txBody>
          <a:bodyPr wrap="none" anchor="ctr"/>
          <a:lstStyle/>
          <a:p>
            <a:pPr eaLnBrk="0" hangingPunct="0">
              <a:defRPr/>
            </a:pPr>
            <a:endParaRPr lang="en-US">
              <a:ea typeface="ＭＳ Ｐゴシック"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539750" y="1989138"/>
            <a:ext cx="3886200" cy="409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578350" y="1989138"/>
            <a:ext cx="3886200" cy="409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En-tête de section">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p:custDataLst>
              <p:tags r:id="rId2"/>
            </p:custDataLst>
          </p:nvPr>
        </p:nvPicPr>
        <p:blipFill rotWithShape="1">
          <a:blip r:embed="rId5"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BCE2663C-3DEB-41AD-9C9D-E908594508D3}" type="datetimeFigureOut">
              <a:rPr lang="fr-FR" smtClean="0"/>
              <a:t>03/11/2013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45FC2A-C40F-4BC4-B52B-2F2A3AD3BDD7}" type="slidenum">
              <a:rPr lang="fr-FR" smtClean="0"/>
              <a:t>‹N°›</a:t>
            </a:fld>
            <a:endParaRPr lang="fr-F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a:t>Logo de la société</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3350" y="838200"/>
            <a:ext cx="1981200" cy="524827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539750" y="838200"/>
            <a:ext cx="5791200" cy="52482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BCE2663C-3DEB-41AD-9C9D-E908594508D3}" type="datetimeFigureOut">
              <a:rPr lang="fr-FR" smtClean="0"/>
              <a:t>03/11/2013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705600" y="6356350"/>
            <a:ext cx="2133600" cy="365125"/>
          </a:xfrm>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fld id="{BCE2663C-3DEB-41AD-9C9D-E908594508D3}" type="datetimeFigureOut">
              <a:rPr lang="fr-FR" smtClean="0"/>
              <a:t>03/11/2013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7" name="Date Placeholder 6"/>
          <p:cNvSpPr>
            <a:spLocks noGrp="1"/>
          </p:cNvSpPr>
          <p:nvPr>
            <p:ph type="dt" sz="half" idx="10"/>
          </p:nvPr>
        </p:nvSpPr>
        <p:spPr/>
        <p:txBody>
          <a:bodyPr/>
          <a:lstStyle/>
          <a:p>
            <a:fld id="{BCE2663C-3DEB-41AD-9C9D-E908594508D3}" type="datetimeFigureOut">
              <a:rPr lang="fr-FR" smtClean="0"/>
              <a:t>03/11/2013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BCE2663C-3DEB-41AD-9C9D-E908594508D3}" type="datetimeFigureOut">
              <a:rPr lang="fr-FR" smtClean="0"/>
              <a:t>03/11/2013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Cliquez sur l'icône pour ajouter une image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BCE2663C-3DEB-41AD-9C9D-E908594508D3}" type="datetimeFigureOut">
              <a:rPr lang="fr-FR" smtClean="0"/>
              <a:t>03/11/2013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BCE2663C-3DEB-41AD-9C9D-E908594508D3}" type="datetimeFigureOut">
              <a:rPr lang="fr-FR" smtClean="0"/>
              <a:t>03/11/2013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BCE2663C-3DEB-41AD-9C9D-E908594508D3}" type="datetimeFigureOut">
              <a:rPr lang="fr-FR" smtClean="0"/>
              <a:t>03/11/2013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45FC2A-C40F-4BC4-B52B-2F2A3AD3BDD7}"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10.jpeg"/><Relationship Id="rId2" Type="http://schemas.openxmlformats.org/officeDocument/2006/relationships/slideLayout" Target="../slideLayouts/slideLayout16.xml"/><Relationship Id="rId16"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smtClean="0"/>
              <a:t>Modifiez le style du titre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BCE2663C-3DEB-41AD-9C9D-E908594508D3}" type="datetimeFigureOut">
              <a:rPr lang="fr-FR" smtClean="0"/>
              <a:t>03/11/2013</a:t>
            </a:fld>
            <a:endParaRPr lang="fr-F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9045FC2A-C40F-4BC4-B52B-2F2A3AD3BDD7}" type="slidenum">
              <a:rPr lang="fr-FR" smtClean="0"/>
              <a:t>‹N°›</a:t>
            </a:fld>
            <a:endParaRPr lang="fr-FR"/>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4" name="Rectangle 70"/>
          <p:cNvSpPr>
            <a:spLocks noChangeArrowheads="1"/>
          </p:cNvSpPr>
          <p:nvPr/>
        </p:nvSpPr>
        <p:spPr bwMode="auto">
          <a:xfrm>
            <a:off x="533400" y="1219200"/>
            <a:ext cx="7924800" cy="152400"/>
          </a:xfrm>
          <a:prstGeom prst="rect">
            <a:avLst/>
          </a:prstGeom>
          <a:solidFill>
            <a:srgbClr val="FECD04"/>
          </a:solidFill>
          <a:ln w="9525">
            <a:noFill/>
            <a:miter lim="800000"/>
            <a:headEnd/>
            <a:tailEnd/>
          </a:ln>
        </p:spPr>
        <p:txBody>
          <a:bodyPr wrap="none" anchor="ctr"/>
          <a:lstStyle/>
          <a:p>
            <a:pPr algn="ctr" eaLnBrk="0" hangingPunct="0">
              <a:defRPr/>
            </a:pPr>
            <a:endParaRPr lang="en-GB">
              <a:solidFill>
                <a:srgbClr val="FFB80D"/>
              </a:solidFill>
              <a:ea typeface="ＭＳ Ｐゴシック" charset="-128"/>
              <a:cs typeface="+mn-cs"/>
            </a:endParaRPr>
          </a:p>
        </p:txBody>
      </p:sp>
      <p:sp>
        <p:nvSpPr>
          <p:cNvPr id="1027" name="Rectangle 2"/>
          <p:cNvSpPr>
            <a:spLocks noGrp="1" noChangeArrowheads="1"/>
          </p:cNvSpPr>
          <p:nvPr>
            <p:ph type="title"/>
          </p:nvPr>
        </p:nvSpPr>
        <p:spPr bwMode="auto">
          <a:xfrm>
            <a:off x="762000" y="838200"/>
            <a:ext cx="7696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 style du titre</a:t>
            </a:r>
            <a:endParaRPr lang="en-US" smtClean="0"/>
          </a:p>
        </p:txBody>
      </p:sp>
      <p:sp>
        <p:nvSpPr>
          <p:cNvPr id="1028" name="Rectangle 3"/>
          <p:cNvSpPr>
            <a:spLocks noGrp="1" noChangeArrowheads="1"/>
          </p:cNvSpPr>
          <p:nvPr>
            <p:ph type="body" idx="1"/>
          </p:nvPr>
        </p:nvSpPr>
        <p:spPr bwMode="auto">
          <a:xfrm>
            <a:off x="539750" y="1989138"/>
            <a:ext cx="7924800" cy="4097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pic>
        <p:nvPicPr>
          <p:cNvPr id="1029" name="Picture 60" descr="eun_powerpoint"/>
          <p:cNvPicPr>
            <a:picLocks noChangeAspect="1" noChangeArrowheads="1"/>
          </p:cNvPicPr>
          <p:nvPr/>
        </p:nvPicPr>
        <p:blipFill>
          <a:blip r:embed="rId13"/>
          <a:srcRect/>
          <a:stretch>
            <a:fillRect/>
          </a:stretch>
        </p:blipFill>
        <p:spPr bwMode="auto">
          <a:xfrm>
            <a:off x="7391400" y="6243638"/>
            <a:ext cx="1066800" cy="504825"/>
          </a:xfrm>
          <a:prstGeom prst="rect">
            <a:avLst/>
          </a:prstGeom>
          <a:noFill/>
          <a:ln w="9525">
            <a:noFill/>
            <a:miter lim="800000"/>
            <a:headEnd/>
            <a:tailEnd/>
          </a:ln>
        </p:spPr>
      </p:pic>
      <p:sp>
        <p:nvSpPr>
          <p:cNvPr id="1088" name="Line 64"/>
          <p:cNvSpPr>
            <a:spLocks noChangeShapeType="1"/>
          </p:cNvSpPr>
          <p:nvPr/>
        </p:nvSpPr>
        <p:spPr bwMode="auto">
          <a:xfrm>
            <a:off x="533400" y="6172200"/>
            <a:ext cx="7924800" cy="0"/>
          </a:xfrm>
          <a:prstGeom prst="line">
            <a:avLst/>
          </a:prstGeom>
          <a:noFill/>
          <a:ln w="6350">
            <a:solidFill>
              <a:srgbClr val="111B75"/>
            </a:solidFill>
            <a:round/>
            <a:headEnd/>
            <a:tailEnd/>
          </a:ln>
        </p:spPr>
        <p:txBody>
          <a:bodyPr wrap="none" anchor="ctr"/>
          <a:lstStyle/>
          <a:p>
            <a:pPr eaLnBrk="0" hangingPunct="0">
              <a:defRPr/>
            </a:pPr>
            <a:endParaRPr lang="en-US">
              <a:ea typeface="ＭＳ Ｐゴシック" charset="-128"/>
              <a:cs typeface="+mn-cs"/>
            </a:endParaRPr>
          </a:p>
        </p:txBody>
      </p:sp>
      <p:pic>
        <p:nvPicPr>
          <p:cNvPr id="1032" name="Picture 72" descr="lifelong-program"/>
          <p:cNvPicPr>
            <a:picLocks noChangeAspect="1" noChangeArrowheads="1"/>
          </p:cNvPicPr>
          <p:nvPr/>
        </p:nvPicPr>
        <p:blipFill>
          <a:blip r:embed="rId14"/>
          <a:srcRect/>
          <a:stretch>
            <a:fillRect/>
          </a:stretch>
        </p:blipFill>
        <p:spPr bwMode="auto">
          <a:xfrm>
            <a:off x="539750" y="6237288"/>
            <a:ext cx="2900363" cy="542925"/>
          </a:xfrm>
          <a:prstGeom prst="rect">
            <a:avLst/>
          </a:prstGeom>
          <a:noFill/>
          <a:ln w="9525">
            <a:noFill/>
            <a:miter lim="800000"/>
            <a:headEnd/>
            <a:tailEnd/>
          </a:ln>
        </p:spPr>
      </p:pic>
      <p:pic>
        <p:nvPicPr>
          <p:cNvPr id="1033" name="Picture 10" descr="logo_EAP.png"/>
          <p:cNvPicPr>
            <a:picLocks noChangeAspect="1"/>
          </p:cNvPicPr>
          <p:nvPr/>
        </p:nvPicPr>
        <p:blipFill>
          <a:blip r:embed="rId15"/>
          <a:srcRect/>
          <a:stretch>
            <a:fillRect/>
          </a:stretch>
        </p:blipFill>
        <p:spPr bwMode="auto">
          <a:xfrm>
            <a:off x="755650" y="188913"/>
            <a:ext cx="1649413" cy="423862"/>
          </a:xfrm>
          <a:prstGeom prst="rect">
            <a:avLst/>
          </a:prstGeom>
          <a:noFill/>
          <a:ln w="9525">
            <a:noFill/>
            <a:miter lim="800000"/>
            <a:headEnd/>
            <a:tailEnd/>
          </a:ln>
        </p:spPr>
      </p:pic>
      <p:pic>
        <p:nvPicPr>
          <p:cNvPr id="10" name="Image 9"/>
          <p:cNvPicPr>
            <a:picLocks noChangeAspect="1"/>
          </p:cNvPicPr>
          <p:nvPr/>
        </p:nvPicPr>
        <p:blipFill rotWithShape="1">
          <a:blip r:embed="rId16" cstate="print">
            <a:extLst>
              <a:ext uri="{28A0092B-C50C-407E-A947-70E740481C1C}">
                <a14:useLocalDpi xmlns:a14="http://schemas.microsoft.com/office/drawing/2010/main" val="0"/>
              </a:ext>
            </a:extLst>
          </a:blip>
          <a:srcRect t="10920"/>
          <a:stretch/>
        </p:blipFill>
        <p:spPr>
          <a:xfrm>
            <a:off x="6300192" y="44624"/>
            <a:ext cx="2671961" cy="837600"/>
          </a:xfrm>
          <a:prstGeom prst="rect">
            <a:avLst/>
          </a:prstGeom>
        </p:spPr>
      </p:pic>
      <p:sp>
        <p:nvSpPr>
          <p:cNvPr id="1087" name="Line 63"/>
          <p:cNvSpPr>
            <a:spLocks noChangeShapeType="1"/>
          </p:cNvSpPr>
          <p:nvPr/>
        </p:nvSpPr>
        <p:spPr bwMode="auto">
          <a:xfrm>
            <a:off x="533400" y="762000"/>
            <a:ext cx="7924800" cy="0"/>
          </a:xfrm>
          <a:prstGeom prst="line">
            <a:avLst/>
          </a:prstGeom>
          <a:noFill/>
          <a:ln w="6350">
            <a:solidFill>
              <a:srgbClr val="111B75"/>
            </a:solidFill>
            <a:round/>
            <a:headEnd/>
            <a:tailEnd/>
          </a:ln>
        </p:spPr>
        <p:txBody>
          <a:bodyPr wrap="none" anchor="ctr"/>
          <a:lstStyle/>
          <a:p>
            <a:pPr eaLnBrk="0" hangingPunct="0">
              <a:defRPr/>
            </a:pPr>
            <a:endParaRPr lang="en-US">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a:solidFill>
            <a:srgbClr val="111B75"/>
          </a:solidFill>
          <a:latin typeface="+mj-lt"/>
          <a:ea typeface="+mj-ea"/>
          <a:cs typeface="+mj-cs"/>
        </a:defRPr>
      </a:lvl1pPr>
      <a:lvl2pPr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600">
          <a:solidFill>
            <a:srgbClr val="111B75"/>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Blip>
          <a:blip r:embed="rId17"/>
        </a:buBlip>
        <a:defRPr sz="3200">
          <a:solidFill>
            <a:srgbClr val="111B75"/>
          </a:solidFill>
          <a:latin typeface="+mn-lt"/>
          <a:ea typeface="+mn-ea"/>
          <a:cs typeface="+mn-cs"/>
        </a:defRPr>
      </a:lvl1pPr>
      <a:lvl2pPr marL="742950" indent="-285750" algn="l" rtl="0" eaLnBrk="1" fontAlgn="base" hangingPunct="1">
        <a:spcBef>
          <a:spcPct val="20000"/>
        </a:spcBef>
        <a:spcAft>
          <a:spcPct val="0"/>
        </a:spcAft>
        <a:buChar char="–"/>
        <a:defRPr sz="2800">
          <a:solidFill>
            <a:srgbClr val="476EB9"/>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rgbClr val="111B75"/>
          </a:solidFill>
          <a:latin typeface="+mn-lt"/>
          <a:ea typeface="+mn-ea"/>
          <a:cs typeface="ＭＳ Ｐゴシック"/>
        </a:defRPr>
      </a:lvl3pPr>
      <a:lvl4pPr marL="1562100" indent="-228600" algn="l" rtl="0" eaLnBrk="1" fontAlgn="base" hangingPunct="1">
        <a:spcBef>
          <a:spcPct val="20000"/>
        </a:spcBef>
        <a:spcAft>
          <a:spcPct val="0"/>
        </a:spcAft>
        <a:buChar char="–"/>
        <a:defRPr sz="2000">
          <a:solidFill>
            <a:srgbClr val="476EB9"/>
          </a:solidFill>
          <a:latin typeface="+mn-lt"/>
          <a:ea typeface="+mn-ea"/>
          <a:cs typeface="ＭＳ Ｐゴシック"/>
        </a:defRPr>
      </a:lvl4pPr>
      <a:lvl5pPr marL="1981200" indent="-228600" algn="l" rtl="0" eaLnBrk="1" fontAlgn="base" hangingPunct="1">
        <a:spcBef>
          <a:spcPct val="20000"/>
        </a:spcBef>
        <a:spcAft>
          <a:spcPct val="0"/>
        </a:spcAft>
        <a:buChar char="»"/>
        <a:defRPr sz="2000">
          <a:solidFill>
            <a:srgbClr val="111B75"/>
          </a:solidFill>
          <a:latin typeface="+mn-lt"/>
          <a:ea typeface="+mn-ea"/>
          <a:cs typeface="ＭＳ Ｐゴシック"/>
        </a:defRPr>
      </a:lvl5pPr>
      <a:lvl6pPr marL="2438400" indent="-228600" algn="l" rtl="0" eaLnBrk="1" fontAlgn="base" hangingPunct="1">
        <a:spcBef>
          <a:spcPct val="20000"/>
        </a:spcBef>
        <a:spcAft>
          <a:spcPct val="0"/>
        </a:spcAft>
        <a:buChar char="»"/>
        <a:defRPr sz="2000">
          <a:solidFill>
            <a:srgbClr val="111B75"/>
          </a:solidFill>
          <a:latin typeface="+mn-lt"/>
          <a:ea typeface="+mn-ea"/>
        </a:defRPr>
      </a:lvl6pPr>
      <a:lvl7pPr marL="2895600" indent="-228600" algn="l" rtl="0" eaLnBrk="1" fontAlgn="base" hangingPunct="1">
        <a:spcBef>
          <a:spcPct val="20000"/>
        </a:spcBef>
        <a:spcAft>
          <a:spcPct val="0"/>
        </a:spcAft>
        <a:buChar char="»"/>
        <a:defRPr sz="2000">
          <a:solidFill>
            <a:srgbClr val="111B75"/>
          </a:solidFill>
          <a:latin typeface="+mn-lt"/>
          <a:ea typeface="+mn-ea"/>
        </a:defRPr>
      </a:lvl7pPr>
      <a:lvl8pPr marL="3352800" indent="-228600" algn="l" rtl="0" eaLnBrk="1" fontAlgn="base" hangingPunct="1">
        <a:spcBef>
          <a:spcPct val="20000"/>
        </a:spcBef>
        <a:spcAft>
          <a:spcPct val="0"/>
        </a:spcAft>
        <a:buChar char="»"/>
        <a:defRPr sz="2000">
          <a:solidFill>
            <a:srgbClr val="111B75"/>
          </a:solidFill>
          <a:latin typeface="+mn-lt"/>
          <a:ea typeface="+mn-ea"/>
        </a:defRPr>
      </a:lvl8pPr>
      <a:lvl9pPr marL="3810000" indent="-228600" algn="l" rtl="0" eaLnBrk="1" fontAlgn="base" hangingPunct="1">
        <a:spcBef>
          <a:spcPct val="20000"/>
        </a:spcBef>
        <a:spcAft>
          <a:spcPct val="0"/>
        </a:spcAft>
        <a:buChar char="»"/>
        <a:defRPr sz="2000">
          <a:solidFill>
            <a:srgbClr val="111B75"/>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1.Les%20espaces%20du%20portail" TargetMode="Externa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1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1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1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1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1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plus.etwinning.ne" TargetMode="External"/><Relationship Id="rId7" Type="http://schemas.openxmlformats.org/officeDocument/2006/relationships/image" Target="../media/image15.png"/><Relationship Id="rId2" Type="http://schemas.openxmlformats.org/officeDocument/2006/relationships/hyperlink" Target="http://www.etwinning.tn/" TargetMode="External"/><Relationship Id="rId1" Type="http://schemas.openxmlformats.org/officeDocument/2006/relationships/slideLayout" Target="../slideLayouts/slideLayout15.xml"/><Relationship Id="rId6" Type="http://schemas.openxmlformats.org/officeDocument/2006/relationships/hyperlink" Target="Desktop.etwinning.ne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www.etwinning.tn/" TargetMode="External"/><Relationship Id="rId2" Type="http://schemas.openxmlformats.org/officeDocument/2006/relationships/hyperlink" Target="mailto:etwinning@cnte.tn" TargetMode="External"/><Relationship Id="rId1" Type="http://schemas.openxmlformats.org/officeDocument/2006/relationships/slideLayout" Target="../slideLayouts/slideLayout15.xml"/><Relationship Id="rId5" Type="http://schemas.openxmlformats.org/officeDocument/2006/relationships/image" Target="../media/image47.jpeg"/><Relationship Id="rId4" Type="http://schemas.openxmlformats.org/officeDocument/2006/relationships/hyperlink" Target="http://www.etwinning.f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739" y="198449"/>
            <a:ext cx="2727084" cy="1862399"/>
          </a:xfrm>
          <a:prstGeom prst="rect">
            <a:avLst/>
          </a:prstGeom>
        </p:spPr>
      </p:pic>
      <p:sp>
        <p:nvSpPr>
          <p:cNvPr id="7" name="Titre 6"/>
          <p:cNvSpPr>
            <a:spLocks noGrp="1"/>
          </p:cNvSpPr>
          <p:nvPr>
            <p:ph type="ctrTitle"/>
          </p:nvPr>
        </p:nvSpPr>
        <p:spPr/>
        <p:txBody>
          <a:bodyPr>
            <a:normAutofit fontScale="90000"/>
          </a:bodyPr>
          <a:lstStyle/>
          <a:p>
            <a:r>
              <a:rPr lang="fr-FR" dirty="0">
                <a:solidFill>
                  <a:schemeClr val="tx2">
                    <a:lumMod val="75000"/>
                  </a:schemeClr>
                </a:solidFill>
              </a:rPr>
              <a:t>Familiarisation avec les plateformes </a:t>
            </a:r>
            <a:r>
              <a:rPr lang="fr-FR" dirty="0" err="1">
                <a:solidFill>
                  <a:schemeClr val="tx2">
                    <a:lumMod val="75000"/>
                  </a:schemeClr>
                </a:solidFill>
              </a:rPr>
              <a:t>EtwinnigPlus</a:t>
            </a:r>
            <a:r>
              <a:rPr lang="fr-FR" dirty="0">
                <a:solidFill>
                  <a:schemeClr val="tx2">
                    <a:lumMod val="75000"/>
                  </a:schemeClr>
                </a:solidFill>
              </a:rPr>
              <a:t> </a:t>
            </a:r>
            <a:br>
              <a:rPr lang="fr-FR" dirty="0">
                <a:solidFill>
                  <a:schemeClr val="tx2">
                    <a:lumMod val="75000"/>
                  </a:schemeClr>
                </a:solidFill>
              </a:rPr>
            </a:br>
            <a:endParaRPr lang="fr-FR" dirty="0">
              <a:solidFill>
                <a:schemeClr val="tx2">
                  <a:lumMod val="75000"/>
                </a:schemeClr>
              </a:solidFill>
            </a:endParaRPr>
          </a:p>
        </p:txBody>
      </p:sp>
      <p:sp>
        <p:nvSpPr>
          <p:cNvPr id="8" name="Sous-titre 7"/>
          <p:cNvSpPr>
            <a:spLocks noGrp="1"/>
          </p:cNvSpPr>
          <p:nvPr>
            <p:ph type="subTitle" idx="1"/>
          </p:nvPr>
        </p:nvSpPr>
        <p:spPr>
          <a:xfrm>
            <a:off x="3975937" y="3702516"/>
            <a:ext cx="4772528" cy="990600"/>
          </a:xfrm>
        </p:spPr>
        <p:txBody>
          <a:bodyPr/>
          <a:lstStyle/>
          <a:p>
            <a:pPr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dirty="0" err="1"/>
              <a:t>Élaboré</a:t>
            </a:r>
            <a:r>
              <a:rPr lang="en-US" sz="1600" dirty="0"/>
              <a:t> par </a:t>
            </a:r>
            <a:r>
              <a:rPr lang="en-US" sz="1200" dirty="0"/>
              <a:t>: </a:t>
            </a:r>
          </a:p>
          <a:p>
            <a:pPr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t>PSA CNTE </a:t>
            </a:r>
            <a:r>
              <a:rPr lang="en-US" dirty="0" err="1" smtClean="0"/>
              <a:t>Tunisie</a:t>
            </a:r>
            <a:endParaRPr lang="en-US" dirty="0"/>
          </a:p>
        </p:txBody>
      </p:sp>
      <p:sp>
        <p:nvSpPr>
          <p:cNvPr id="9" name="Espace réservé pour une image  8"/>
          <p:cNvSpPr>
            <a:spLocks noGrp="1"/>
          </p:cNvSpPr>
          <p:nvPr>
            <p:ph type="pic" sz="quarter" idx="13"/>
          </p:nvPr>
        </p:nvSpPr>
        <p:spPr>
          <a:xfrm>
            <a:off x="6871360" y="5229200"/>
            <a:ext cx="1828800" cy="990600"/>
          </a:xfrm>
        </p:spPr>
      </p:sp>
      <p:sp>
        <p:nvSpPr>
          <p:cNvPr id="10" name="ZoneTexte 9"/>
          <p:cNvSpPr txBox="1"/>
          <p:nvPr/>
        </p:nvSpPr>
        <p:spPr>
          <a:xfrm>
            <a:off x="5196576" y="4448145"/>
            <a:ext cx="2648482" cy="276999"/>
          </a:xfrm>
          <a:prstGeom prst="rect">
            <a:avLst/>
          </a:prstGeom>
          <a:noFill/>
        </p:spPr>
        <p:txBody>
          <a:bodyPr wrap="none" rtlCol="0">
            <a:spAutoFit/>
          </a:bodyPr>
          <a:lstStyle/>
          <a:p>
            <a:r>
              <a:rPr lang="fr-FR" sz="1200" dirty="0" smtClean="0">
                <a:latin typeface="Georgia" panose="02040502050405020303" pitchFamily="18" charset="0"/>
              </a:rPr>
              <a:t>CENAFFE, le 4 et 5 Novembre 2013 </a:t>
            </a:r>
            <a:endParaRPr lang="fr-FR" sz="1200" dirty="0">
              <a:latin typeface="Georgia" panose="02040502050405020303" pitchFamily="18" charset="0"/>
            </a:endParaRPr>
          </a:p>
        </p:txBody>
      </p:sp>
      <p:pic>
        <p:nvPicPr>
          <p:cNvPr id="1026" name="Picture 2" descr="Al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013176"/>
            <a:ext cx="1645307" cy="108818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964212" y="6461627"/>
            <a:ext cx="3136180" cy="338554"/>
          </a:xfrm>
          <a:prstGeom prst="rect">
            <a:avLst/>
          </a:prstGeom>
          <a:noFill/>
        </p:spPr>
        <p:txBody>
          <a:bodyPr wrap="none" rtlCol="0">
            <a:spAutoFit/>
          </a:bodyPr>
          <a:lstStyle/>
          <a:p>
            <a:r>
              <a:rPr lang="fr-FR" sz="1600" dirty="0" smtClean="0"/>
              <a:t>Ministère de l’éducation Tunisienne</a:t>
            </a:r>
            <a:endParaRPr lang="fr-FR" sz="1600" dirty="0"/>
          </a:p>
        </p:txBody>
      </p:sp>
    </p:spTree>
    <p:extLst>
      <p:ext uri="{BB962C8B-B14F-4D97-AF65-F5344CB8AC3E}">
        <p14:creationId xmlns:p14="http://schemas.microsoft.com/office/powerpoint/2010/main" val="1847168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custDataLst>
              <p:tags r:id="rId1"/>
            </p:custDataLst>
          </p:nvPr>
        </p:nvGrpSpPr>
        <p:grpSpPr bwMode="auto">
          <a:xfrm>
            <a:off x="755576" y="908720"/>
            <a:ext cx="7848600" cy="5795267"/>
            <a:chOff x="754939" y="909091"/>
            <a:chExt cx="7849435" cy="5794588"/>
          </a:xfrm>
        </p:grpSpPr>
        <p:pic>
          <p:nvPicPr>
            <p:cNvPr id="7" name="Picture 3"/>
            <p:cNvPicPr>
              <a:picLocks noChangeAspect="1" noChangeArrowheads="1"/>
            </p:cNvPicPr>
            <p:nvPr/>
          </p:nvPicPr>
          <p:blipFill>
            <a:blip r:embed="rId3" cstate="print"/>
            <a:srcRect l="6831" t="20074" r="8493" b="12201"/>
            <a:stretch>
              <a:fillRect/>
            </a:stretch>
          </p:blipFill>
          <p:spPr bwMode="auto">
            <a:xfrm>
              <a:off x="827584" y="1988840"/>
              <a:ext cx="7344816" cy="3096344"/>
            </a:xfrm>
            <a:prstGeom prst="rect">
              <a:avLst/>
            </a:prstGeom>
            <a:noFill/>
            <a:ln w="9525">
              <a:noFill/>
              <a:miter lim="800000"/>
              <a:headEnd/>
              <a:tailEnd/>
            </a:ln>
          </p:spPr>
        </p:pic>
        <p:sp>
          <p:nvSpPr>
            <p:cNvPr id="8" name="Oval 4"/>
            <p:cNvSpPr/>
            <p:nvPr/>
          </p:nvSpPr>
          <p:spPr>
            <a:xfrm>
              <a:off x="828045" y="3284631"/>
              <a:ext cx="1727384" cy="172858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5"/>
            <p:cNvSpPr txBox="1"/>
            <p:nvPr/>
          </p:nvSpPr>
          <p:spPr>
            <a:xfrm>
              <a:off x="754939" y="5229065"/>
              <a:ext cx="7849435" cy="1474614"/>
            </a:xfrm>
            <a:prstGeom prst="rect">
              <a:avLst/>
            </a:prstGeom>
            <a:solidFill>
              <a:schemeClr val="tx2">
                <a:lumMod val="20000"/>
                <a:lumOff val="80000"/>
              </a:schemeClr>
            </a:solidFill>
            <a:ln>
              <a:solidFill>
                <a:schemeClr val="tx2"/>
              </a:solidFill>
            </a:ln>
          </p:spPr>
          <p:txBody>
            <a:bodyPr>
              <a:spAutoFit/>
            </a:bodyPr>
            <a:lstStyle/>
            <a:p>
              <a:r>
                <a:rPr lang="fr-LU" i="1" dirty="0">
                  <a:solidFill>
                    <a:schemeClr val="tx2"/>
                  </a:solidFill>
                  <a:latin typeface="Calibri" pitchFamily="34" charset="0"/>
                </a:rPr>
                <a:t>Astuce : C'est une bonne idée d'ajouter une photo d'identité à votre profil. Vous n'êtes pas obligé(e) de le faire, mais l'ajout d'une telle photo vous permettra de rendre votre profil plus attrayant pour les partenaires potentiels.  Si vous préférez ne pas utiliser de photo de vous, vous pouvez ajouter une photo de votre école, le logo de votre école ou une photo d'un monument célèbre de votre ville.</a:t>
              </a:r>
              <a:endParaRPr lang="en-GB" i="1" dirty="0">
                <a:solidFill>
                  <a:schemeClr val="tx2"/>
                </a:solidFill>
                <a:latin typeface="Calibri" pitchFamily="34" charset="0"/>
              </a:endParaRPr>
            </a:p>
          </p:txBody>
        </p:sp>
        <p:cxnSp>
          <p:nvCxnSpPr>
            <p:cNvPr id="10" name="Straight Arrow Connector 7"/>
            <p:cNvCxnSpPr/>
            <p:nvPr/>
          </p:nvCxnSpPr>
          <p:spPr>
            <a:xfrm flipH="1" flipV="1">
              <a:off x="2052139" y="4941787"/>
              <a:ext cx="142890" cy="43174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Oval 8"/>
            <p:cNvSpPr/>
            <p:nvPr/>
          </p:nvSpPr>
          <p:spPr>
            <a:xfrm>
              <a:off x="3924000" y="2637007"/>
              <a:ext cx="720802" cy="360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9"/>
            <p:cNvSpPr txBox="1">
              <a:spLocks noChangeArrowheads="1"/>
            </p:cNvSpPr>
            <p:nvPr/>
          </p:nvSpPr>
          <p:spPr bwMode="auto">
            <a:xfrm>
              <a:off x="5291925" y="909091"/>
              <a:ext cx="2953064" cy="925404"/>
            </a:xfrm>
            <a:prstGeom prst="rect">
              <a:avLst/>
            </a:prstGeom>
            <a:noFill/>
            <a:ln w="9525">
              <a:solidFill>
                <a:schemeClr val="tx1"/>
              </a:solidFill>
              <a:miter lim="800000"/>
              <a:headEnd/>
              <a:tailEnd/>
            </a:ln>
          </p:spPr>
          <p:txBody>
            <a:bodyPr>
              <a:spAutoFit/>
            </a:bodyPr>
            <a:lstStyle/>
            <a:p>
              <a:r>
                <a:rPr lang="fr-LU" dirty="0">
                  <a:latin typeface="Calibri" pitchFamily="34" charset="0"/>
                </a:rPr>
                <a:t>Pour mettre votre profil à jour, cliquez sur </a:t>
              </a:r>
              <a:r>
                <a:rPr lang="fr-LU" b="1" dirty="0" smtClean="0">
                  <a:latin typeface="Calibri" pitchFamily="34" charset="0"/>
                </a:rPr>
                <a:t>éditer </a:t>
              </a:r>
              <a:r>
                <a:rPr lang="fr-LU" b="1" dirty="0">
                  <a:latin typeface="Calibri" pitchFamily="34" charset="0"/>
                </a:rPr>
                <a:t>le profil</a:t>
              </a:r>
              <a:r>
                <a:rPr lang="fr-LU" dirty="0">
                  <a:latin typeface="Calibri" pitchFamily="34" charset="0"/>
                </a:rPr>
                <a:t>.</a:t>
              </a:r>
              <a:endParaRPr lang="en-GB" dirty="0">
                <a:latin typeface="Calibri" pitchFamily="34" charset="0"/>
              </a:endParaRPr>
            </a:p>
          </p:txBody>
        </p:sp>
        <p:cxnSp>
          <p:nvCxnSpPr>
            <p:cNvPr id="13" name="Straight Arrow Connector 11"/>
            <p:cNvCxnSpPr>
              <a:endCxn id="11" idx="7"/>
            </p:cNvCxnSpPr>
            <p:nvPr/>
          </p:nvCxnSpPr>
          <p:spPr>
            <a:xfrm flipH="1">
              <a:off x="4538428" y="1556045"/>
              <a:ext cx="754142" cy="11333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0311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custDataLst>
              <p:tags r:id="rId1"/>
            </p:custDataLst>
          </p:nvPr>
        </p:nvGrpSpPr>
        <p:grpSpPr bwMode="auto">
          <a:xfrm>
            <a:off x="611188" y="810107"/>
            <a:ext cx="8066013" cy="5211181"/>
            <a:chOff x="611560" y="1484560"/>
            <a:chExt cx="8065254" cy="5210276"/>
          </a:xfrm>
        </p:grpSpPr>
        <p:pic>
          <p:nvPicPr>
            <p:cNvPr id="7" name="Picture 2"/>
            <p:cNvPicPr>
              <a:picLocks noChangeAspect="1" noChangeArrowheads="1"/>
            </p:cNvPicPr>
            <p:nvPr/>
          </p:nvPicPr>
          <p:blipFill>
            <a:blip r:embed="rId3" cstate="print"/>
            <a:srcRect l="6831" t="13776" r="34227" b="20076"/>
            <a:stretch>
              <a:fillRect/>
            </a:stretch>
          </p:blipFill>
          <p:spPr bwMode="auto">
            <a:xfrm>
              <a:off x="3419980" y="1701017"/>
              <a:ext cx="5112568" cy="3024336"/>
            </a:xfrm>
            <a:prstGeom prst="rect">
              <a:avLst/>
            </a:prstGeom>
            <a:noFill/>
            <a:ln w="9525">
              <a:noFill/>
              <a:miter lim="800000"/>
              <a:headEnd/>
              <a:tailEnd/>
            </a:ln>
          </p:spPr>
        </p:pic>
        <p:sp>
          <p:nvSpPr>
            <p:cNvPr id="8" name="TextBox 4"/>
            <p:cNvSpPr txBox="1">
              <a:spLocks noChangeArrowheads="1"/>
            </p:cNvSpPr>
            <p:nvPr/>
          </p:nvSpPr>
          <p:spPr bwMode="auto">
            <a:xfrm>
              <a:off x="756009" y="1484560"/>
              <a:ext cx="2015935" cy="1749121"/>
            </a:xfrm>
            <a:prstGeom prst="rect">
              <a:avLst/>
            </a:prstGeom>
            <a:noFill/>
            <a:ln w="9525">
              <a:solidFill>
                <a:schemeClr val="tx1"/>
              </a:solidFill>
              <a:miter lim="800000"/>
              <a:headEnd/>
              <a:tailEnd/>
            </a:ln>
          </p:spPr>
          <p:txBody>
            <a:bodyPr>
              <a:spAutoFit/>
            </a:bodyPr>
            <a:lstStyle/>
            <a:p>
              <a:r>
                <a:rPr lang="fr-LU" dirty="0">
                  <a:latin typeface="Calibri" pitchFamily="34" charset="0"/>
                </a:rPr>
                <a:t>Vous pouvez éditer la plupart des données de votre profil, y compris votre nom et votre adresse e-mail.</a:t>
              </a:r>
              <a:endParaRPr lang="en-GB" dirty="0">
                <a:latin typeface="Calibri" pitchFamily="34" charset="0"/>
              </a:endParaRPr>
            </a:p>
          </p:txBody>
        </p:sp>
        <p:sp>
          <p:nvSpPr>
            <p:cNvPr id="9" name="Oval 5"/>
            <p:cNvSpPr/>
            <p:nvPr/>
          </p:nvSpPr>
          <p:spPr>
            <a:xfrm>
              <a:off x="3564032" y="2060722"/>
              <a:ext cx="792088" cy="431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Arrow Connector 7"/>
            <p:cNvCxnSpPr>
              <a:endCxn id="9" idx="2"/>
            </p:cNvCxnSpPr>
            <p:nvPr/>
          </p:nvCxnSpPr>
          <p:spPr>
            <a:xfrm>
              <a:off x="2771944" y="2205160"/>
              <a:ext cx="792088" cy="71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9"/>
            <p:cNvSpPr/>
            <p:nvPr/>
          </p:nvSpPr>
          <p:spPr>
            <a:xfrm>
              <a:off x="5579968" y="3860634"/>
              <a:ext cx="1584176" cy="28887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0"/>
            <p:cNvSpPr txBox="1"/>
            <p:nvPr/>
          </p:nvSpPr>
          <p:spPr>
            <a:xfrm>
              <a:off x="611560" y="3644772"/>
              <a:ext cx="2592143" cy="925352"/>
            </a:xfrm>
            <a:prstGeom prst="rect">
              <a:avLst/>
            </a:prstGeom>
            <a:solidFill>
              <a:schemeClr val="accent1">
                <a:lumMod val="20000"/>
                <a:lumOff val="80000"/>
              </a:schemeClr>
            </a:solidFill>
            <a:ln>
              <a:solidFill>
                <a:schemeClr val="tx2"/>
              </a:solidFill>
            </a:ln>
          </p:spPr>
          <p:txBody>
            <a:bodyPr>
              <a:spAutoFit/>
            </a:bodyPr>
            <a:lstStyle/>
            <a:p>
              <a:r>
                <a:rPr lang="fr-LU" i="1">
                  <a:solidFill>
                    <a:schemeClr val="tx2"/>
                  </a:solidFill>
                  <a:latin typeface="Calibri" pitchFamily="34" charset="0"/>
                </a:rPr>
                <a:t>Astuce : Vous pouvez également modifier votre mot de passe.</a:t>
              </a:r>
              <a:endParaRPr lang="en-GB" i="1">
                <a:solidFill>
                  <a:schemeClr val="tx2"/>
                </a:solidFill>
                <a:latin typeface="Calibri" pitchFamily="34" charset="0"/>
              </a:endParaRPr>
            </a:p>
          </p:txBody>
        </p:sp>
        <p:cxnSp>
          <p:nvCxnSpPr>
            <p:cNvPr id="13" name="Straight Arrow Connector 12"/>
            <p:cNvCxnSpPr>
              <a:endCxn id="11" idx="2"/>
            </p:cNvCxnSpPr>
            <p:nvPr/>
          </p:nvCxnSpPr>
          <p:spPr>
            <a:xfrm flipV="1">
              <a:off x="3203703" y="4005072"/>
              <a:ext cx="2376264" cy="21586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934" y="4940815"/>
              <a:ext cx="7920880" cy="1754021"/>
            </a:xfrm>
            <a:prstGeom prst="rect">
              <a:avLst/>
            </a:prstGeom>
            <a:solidFill>
              <a:schemeClr val="accent1">
                <a:lumMod val="20000"/>
                <a:lumOff val="80000"/>
              </a:schemeClr>
            </a:solidFill>
            <a:ln>
              <a:solidFill>
                <a:schemeClr val="tx2"/>
              </a:solidFill>
            </a:ln>
          </p:spPr>
          <p:txBody>
            <a:bodyPr wrap="square">
              <a:spAutoFit/>
            </a:bodyPr>
            <a:lstStyle/>
            <a:p>
              <a:r>
                <a:rPr lang="fr-LU" i="1" dirty="0">
                  <a:solidFill>
                    <a:schemeClr val="tx2"/>
                  </a:solidFill>
                  <a:latin typeface="Calibri" pitchFamily="34" charset="0"/>
                </a:rPr>
                <a:t>Astuce : Essayez de rédiger un texte court et intéressant à propos de vous, de vos intérêts professionnels, de votre école, de votre expérience et de vos idées de projet.  Il est très important que vous écriviez dans une langue que les partenaires potentiels comprendront. Bon nombre de professeurs ont des profils bilingues et utilisent leur langue maternelle et une deuxième langue plus répandue comme l'anglais, le français, l'espagnol ou l'allemand.</a:t>
              </a:r>
              <a:endParaRPr lang="en-GB" i="1" dirty="0">
                <a:solidFill>
                  <a:schemeClr val="tx2"/>
                </a:solidFill>
                <a:latin typeface="Calibri" pitchFamily="34" charset="0"/>
              </a:endParaRPr>
            </a:p>
          </p:txBody>
        </p:sp>
        <p:cxnSp>
          <p:nvCxnSpPr>
            <p:cNvPr id="15" name="Straight Arrow Connector 15"/>
            <p:cNvCxnSpPr/>
            <p:nvPr/>
          </p:nvCxnSpPr>
          <p:spPr>
            <a:xfrm flipV="1">
              <a:off x="5652018" y="4436846"/>
              <a:ext cx="647639" cy="5031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2000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custDataLst>
              <p:tags r:id="rId1"/>
            </p:custDataLst>
          </p:nvPr>
        </p:nvGrpSpPr>
        <p:grpSpPr bwMode="auto">
          <a:xfrm>
            <a:off x="323850" y="908720"/>
            <a:ext cx="8208963" cy="5847750"/>
            <a:chOff x="323528" y="909058"/>
            <a:chExt cx="8208912" cy="5846605"/>
          </a:xfrm>
        </p:grpSpPr>
        <p:sp>
          <p:nvSpPr>
            <p:cNvPr id="5" name="TextBox 1"/>
            <p:cNvSpPr txBox="1">
              <a:spLocks noChangeArrowheads="1"/>
            </p:cNvSpPr>
            <p:nvPr/>
          </p:nvSpPr>
          <p:spPr bwMode="auto">
            <a:xfrm>
              <a:off x="683888" y="946381"/>
              <a:ext cx="1139818" cy="466634"/>
            </a:xfrm>
            <a:prstGeom prst="rect">
              <a:avLst/>
            </a:prstGeom>
            <a:noFill/>
            <a:ln w="9525">
              <a:solidFill>
                <a:schemeClr val="tx1"/>
              </a:solidFill>
              <a:miter lim="800000"/>
              <a:headEnd/>
              <a:tailEnd/>
            </a:ln>
          </p:spPr>
          <p:txBody>
            <a:bodyPr wrap="none">
              <a:spAutoFit/>
            </a:bodyPr>
            <a:lstStyle/>
            <a:p>
              <a:r>
                <a:rPr lang="en-GB" sz="2400" b="1">
                  <a:latin typeface="Calibri" pitchFamily="34" charset="0"/>
                </a:rPr>
                <a:t>Étape 3</a:t>
              </a:r>
            </a:p>
          </p:txBody>
        </p:sp>
        <p:sp>
          <p:nvSpPr>
            <p:cNvPr id="6" name="TextBox 2"/>
            <p:cNvSpPr txBox="1">
              <a:spLocks noChangeArrowheads="1"/>
            </p:cNvSpPr>
            <p:nvPr/>
          </p:nvSpPr>
          <p:spPr bwMode="auto">
            <a:xfrm>
              <a:off x="1907372" y="909058"/>
              <a:ext cx="5040529" cy="461575"/>
            </a:xfrm>
            <a:prstGeom prst="rect">
              <a:avLst/>
            </a:prstGeom>
            <a:noFill/>
            <a:ln w="9525">
              <a:noFill/>
              <a:miter lim="800000"/>
              <a:headEnd/>
              <a:tailEnd/>
            </a:ln>
          </p:spPr>
          <p:txBody>
            <a:bodyPr wrap="square">
              <a:spAutoFit/>
            </a:bodyPr>
            <a:lstStyle/>
            <a:p>
              <a:r>
                <a:rPr lang="fr-LU" sz="2400" b="1" dirty="0">
                  <a:latin typeface="Calibri" pitchFamily="34" charset="0"/>
                </a:rPr>
                <a:t>Formulation de vos idées de projets</a:t>
              </a:r>
              <a:endParaRPr lang="en-GB" sz="2400" b="1" dirty="0">
                <a:latin typeface="Calibri" pitchFamily="34" charset="0"/>
              </a:endParaRPr>
            </a:p>
          </p:txBody>
        </p:sp>
        <p:pic>
          <p:nvPicPr>
            <p:cNvPr id="7" name="Picture 2"/>
            <p:cNvPicPr>
              <a:picLocks noChangeAspect="1" noChangeArrowheads="1"/>
            </p:cNvPicPr>
            <p:nvPr/>
          </p:nvPicPr>
          <p:blipFill>
            <a:blip r:embed="rId3" cstate="print"/>
            <a:srcRect l="6831" t="20074" r="8493"/>
            <a:stretch>
              <a:fillRect/>
            </a:stretch>
          </p:blipFill>
          <p:spPr bwMode="auto">
            <a:xfrm>
              <a:off x="611236" y="1629242"/>
              <a:ext cx="7344816" cy="2807516"/>
            </a:xfrm>
            <a:prstGeom prst="rect">
              <a:avLst/>
            </a:prstGeom>
            <a:solidFill>
              <a:schemeClr val="tx2"/>
            </a:solidFill>
            <a:ln w="9525">
              <a:noFill/>
              <a:miter lim="800000"/>
              <a:headEnd/>
              <a:tailEnd/>
            </a:ln>
          </p:spPr>
        </p:pic>
        <p:sp>
          <p:nvSpPr>
            <p:cNvPr id="8" name="Oval 4"/>
            <p:cNvSpPr/>
            <p:nvPr/>
          </p:nvSpPr>
          <p:spPr>
            <a:xfrm>
              <a:off x="3315588" y="3356851"/>
              <a:ext cx="1152518" cy="43171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5"/>
            <p:cNvSpPr/>
            <p:nvPr/>
          </p:nvSpPr>
          <p:spPr>
            <a:xfrm>
              <a:off x="7091916" y="4025171"/>
              <a:ext cx="792157" cy="43171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extBox 6"/>
            <p:cNvSpPr txBox="1"/>
            <p:nvPr/>
          </p:nvSpPr>
          <p:spPr>
            <a:xfrm>
              <a:off x="323528" y="4724735"/>
              <a:ext cx="8208912" cy="2030928"/>
            </a:xfrm>
            <a:prstGeom prst="rect">
              <a:avLst/>
            </a:prstGeom>
            <a:solidFill>
              <a:schemeClr val="accent1">
                <a:lumMod val="20000"/>
                <a:lumOff val="80000"/>
              </a:schemeClr>
            </a:solidFill>
            <a:ln>
              <a:solidFill>
                <a:schemeClr val="tx2"/>
              </a:solidFill>
            </a:ln>
          </p:spPr>
          <p:txBody>
            <a:bodyPr wrap="square">
              <a:spAutoFit/>
            </a:bodyPr>
            <a:lstStyle/>
            <a:p>
              <a:r>
                <a:rPr lang="fr-LU" dirty="0">
                  <a:solidFill>
                    <a:schemeClr val="tx2"/>
                  </a:solidFill>
                  <a:latin typeface="Calibri" pitchFamily="34" charset="0"/>
                </a:rPr>
                <a:t>Astuce : Si vous avez déjà une idée de projet, vous pouvez la communiquer à vos collègues </a:t>
              </a:r>
              <a:r>
                <a:rPr lang="fr-LU" dirty="0" err="1">
                  <a:solidFill>
                    <a:schemeClr val="tx2"/>
                  </a:solidFill>
                  <a:latin typeface="Calibri" pitchFamily="34" charset="0"/>
                </a:rPr>
                <a:t>eTwinning</a:t>
              </a:r>
              <a:r>
                <a:rPr lang="fr-LU" dirty="0">
                  <a:solidFill>
                    <a:schemeClr val="tx2"/>
                  </a:solidFill>
                  <a:latin typeface="Calibri" pitchFamily="34" charset="0"/>
                </a:rPr>
                <a:t>. Pour ce faire, décrivez-la dans la section </a:t>
              </a:r>
              <a:r>
                <a:rPr lang="fr-LU" b="1" dirty="0" err="1">
                  <a:solidFill>
                    <a:schemeClr val="tx2"/>
                  </a:solidFill>
                  <a:latin typeface="Calibri" pitchFamily="34" charset="0"/>
                </a:rPr>
                <a:t>eTwinning</a:t>
              </a:r>
              <a:r>
                <a:rPr lang="fr-LU" b="1" dirty="0">
                  <a:solidFill>
                    <a:schemeClr val="tx2"/>
                  </a:solidFill>
                  <a:latin typeface="Calibri" pitchFamily="34" charset="0"/>
                </a:rPr>
                <a:t> et moi : mon journal</a:t>
              </a:r>
              <a:r>
                <a:rPr lang="fr-LU" dirty="0">
                  <a:solidFill>
                    <a:schemeClr val="tx2"/>
                  </a:solidFill>
                  <a:latin typeface="Calibri" pitchFamily="34" charset="0"/>
                </a:rPr>
                <a:t>, puis cliquez sur le bouton </a:t>
              </a:r>
              <a:r>
                <a:rPr lang="fr-LU" b="1" dirty="0">
                  <a:solidFill>
                    <a:schemeClr val="tx2"/>
                  </a:solidFill>
                  <a:latin typeface="Calibri" pitchFamily="34" charset="0"/>
                </a:rPr>
                <a:t>PARTAGER</a:t>
              </a:r>
              <a:r>
                <a:rPr lang="fr-LU" dirty="0">
                  <a:solidFill>
                    <a:schemeClr val="tx2"/>
                  </a:solidFill>
                  <a:latin typeface="Calibri" pitchFamily="34" charset="0"/>
                </a:rPr>
                <a:t>.  Vos collègues pourront répondre aux publications dans votre journal et manifester leur intérêt. Si vous n'avez pas encore d'idée de projet, vous pouvez utiliser cet espace pour communiquer vos intérêts (par exemple, Je suis intéressé(e) par un échange de messages ou Je suis intéressé(e) par des projets scientifiques).</a:t>
              </a:r>
              <a:endParaRPr lang="en-GB" dirty="0">
                <a:solidFill>
                  <a:schemeClr val="tx2"/>
                </a:solidFill>
                <a:latin typeface="Calibri" pitchFamily="34" charset="0"/>
              </a:endParaRPr>
            </a:p>
          </p:txBody>
        </p:sp>
        <p:cxnSp>
          <p:nvCxnSpPr>
            <p:cNvPr id="11" name="Straight Arrow Connector 8"/>
            <p:cNvCxnSpPr/>
            <p:nvPr/>
          </p:nvCxnSpPr>
          <p:spPr>
            <a:xfrm flipV="1">
              <a:off x="3639281" y="3788567"/>
              <a:ext cx="142336" cy="93617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0"/>
            <p:cNvCxnSpPr/>
            <p:nvPr/>
          </p:nvCxnSpPr>
          <p:spPr>
            <a:xfrm flipV="1">
              <a:off x="6875893" y="4241028"/>
              <a:ext cx="332031" cy="5356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9936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custDataLst>
              <p:tags r:id="rId1"/>
            </p:custDataLst>
          </p:nvPr>
        </p:nvGrpSpPr>
        <p:grpSpPr bwMode="auto">
          <a:xfrm>
            <a:off x="684212" y="906818"/>
            <a:ext cx="8208268" cy="5162493"/>
            <a:chOff x="683567" y="907253"/>
            <a:chExt cx="8209534" cy="5162651"/>
          </a:xfrm>
        </p:grpSpPr>
        <p:sp>
          <p:nvSpPr>
            <p:cNvPr id="15" name="TextBox 2"/>
            <p:cNvSpPr txBox="1">
              <a:spLocks noChangeArrowheads="1"/>
            </p:cNvSpPr>
            <p:nvPr/>
          </p:nvSpPr>
          <p:spPr bwMode="auto">
            <a:xfrm>
              <a:off x="2807400" y="1091925"/>
              <a:ext cx="4753261" cy="461679"/>
            </a:xfrm>
            <a:prstGeom prst="rect">
              <a:avLst/>
            </a:prstGeom>
            <a:noFill/>
            <a:ln w="9525">
              <a:noFill/>
              <a:miter lim="800000"/>
              <a:headEnd/>
              <a:tailEnd/>
            </a:ln>
          </p:spPr>
          <p:txBody>
            <a:bodyPr wrap="square">
              <a:spAutoFit/>
            </a:bodyPr>
            <a:lstStyle/>
            <a:p>
              <a:r>
                <a:rPr lang="en-GB" sz="2400" dirty="0" smtClean="0">
                  <a:latin typeface="Calibri" pitchFamily="34" charset="0"/>
                </a:rPr>
                <a:t>Qui, </a:t>
              </a:r>
              <a:r>
                <a:rPr lang="en-GB" sz="2400" dirty="0" err="1" smtClean="0">
                  <a:latin typeface="Calibri" pitchFamily="34" charset="0"/>
                </a:rPr>
                <a:t>que</a:t>
              </a:r>
              <a:r>
                <a:rPr lang="en-GB" sz="2400" dirty="0" smtClean="0">
                  <a:latin typeface="Calibri" pitchFamily="34" charset="0"/>
                </a:rPr>
                <a:t> </a:t>
              </a:r>
              <a:r>
                <a:rPr lang="en-GB" sz="2400" dirty="0" err="1">
                  <a:latin typeface="Calibri" pitchFamily="34" charset="0"/>
                </a:rPr>
                <a:t>souhaitez-vous</a:t>
              </a:r>
              <a:r>
                <a:rPr lang="en-GB" sz="2400" dirty="0">
                  <a:latin typeface="Calibri" pitchFamily="34" charset="0"/>
                </a:rPr>
                <a:t> </a:t>
              </a:r>
              <a:r>
                <a:rPr lang="en-GB" sz="2400" dirty="0" err="1">
                  <a:latin typeface="Calibri" pitchFamily="34" charset="0"/>
                </a:rPr>
                <a:t>trouver</a:t>
              </a:r>
              <a:r>
                <a:rPr lang="en-GB" sz="2400" dirty="0">
                  <a:latin typeface="Calibri" pitchFamily="34" charset="0"/>
                </a:rPr>
                <a:t> ?</a:t>
              </a:r>
            </a:p>
          </p:txBody>
        </p:sp>
        <p:sp>
          <p:nvSpPr>
            <p:cNvPr id="16" name="TextBox 3"/>
            <p:cNvSpPr txBox="1">
              <a:spLocks noChangeArrowheads="1"/>
            </p:cNvSpPr>
            <p:nvPr/>
          </p:nvSpPr>
          <p:spPr bwMode="auto">
            <a:xfrm>
              <a:off x="683567" y="907253"/>
              <a:ext cx="1655794" cy="369343"/>
            </a:xfrm>
            <a:prstGeom prst="rect">
              <a:avLst/>
            </a:prstGeom>
            <a:solidFill>
              <a:srgbClr val="FF0000"/>
            </a:solidFill>
            <a:ln w="9525">
              <a:solidFill>
                <a:srgbClr val="FF0000"/>
              </a:solidFill>
              <a:miter lim="800000"/>
              <a:headEnd/>
              <a:tailEnd/>
            </a:ln>
          </p:spPr>
          <p:txBody>
            <a:bodyPr wrap="square">
              <a:spAutoFit/>
            </a:bodyPr>
            <a:lstStyle/>
            <a:p>
              <a:r>
                <a:rPr lang="fr-FR" b="1" dirty="0">
                  <a:solidFill>
                    <a:schemeClr val="bg1"/>
                  </a:solidFill>
                </a:rPr>
                <a:t>Recherche</a:t>
              </a:r>
              <a:endParaRPr lang="en-GB" b="1" dirty="0">
                <a:solidFill>
                  <a:schemeClr val="bg1"/>
                </a:solidFill>
                <a:latin typeface="Calibri" pitchFamily="34" charset="0"/>
              </a:endParaRPr>
            </a:p>
          </p:txBody>
        </p:sp>
        <p:sp>
          <p:nvSpPr>
            <p:cNvPr id="17" name="TextBox 4"/>
            <p:cNvSpPr txBox="1"/>
            <p:nvPr/>
          </p:nvSpPr>
          <p:spPr>
            <a:xfrm>
              <a:off x="683568" y="1772112"/>
              <a:ext cx="8209533" cy="286241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fr-LU" dirty="0">
                  <a:solidFill>
                    <a:srgbClr val="632523"/>
                  </a:solidFill>
                  <a:latin typeface="Calibri" pitchFamily="34" charset="0"/>
                </a:rPr>
                <a:t>Voici quelques questions qui peuvent vous aider à définir votre partenaire potentiel :</a:t>
              </a:r>
            </a:p>
            <a:p>
              <a:pPr>
                <a:tabLst>
                  <a:tab pos="354013" algn="l"/>
                </a:tabLst>
              </a:pPr>
              <a:endParaRPr lang="en-GB" dirty="0">
                <a:solidFill>
                  <a:srgbClr val="632523"/>
                </a:solidFill>
                <a:latin typeface="Calibri" pitchFamily="34" charset="0"/>
              </a:endParaRPr>
            </a:p>
            <a:p>
              <a:pPr>
                <a:buFont typeface="Arial" charset="0"/>
                <a:buChar char="•"/>
                <a:tabLst>
                  <a:tab pos="354013" algn="l"/>
                </a:tabLst>
              </a:pPr>
              <a:r>
                <a:rPr lang="fr-LU" dirty="0">
                  <a:solidFill>
                    <a:srgbClr val="632523"/>
                  </a:solidFill>
                  <a:latin typeface="Calibri" pitchFamily="34" charset="0"/>
                </a:rPr>
                <a:t> 	De quel type d'école partenaire doit-il s'agir ?</a:t>
              </a:r>
            </a:p>
            <a:p>
              <a:pPr>
                <a:buFont typeface="Arial" charset="0"/>
                <a:buChar char="•"/>
                <a:tabLst>
                  <a:tab pos="354013" algn="l"/>
                </a:tabLst>
              </a:pPr>
              <a:r>
                <a:rPr lang="fr-LU" dirty="0">
                  <a:solidFill>
                    <a:srgbClr val="632523"/>
                  </a:solidFill>
                  <a:latin typeface="Calibri" pitchFamily="34" charset="0"/>
                </a:rPr>
                <a:t> 	Quel âge les élèves de la classe partenaire doivent-ils avoir ?</a:t>
              </a:r>
            </a:p>
            <a:p>
              <a:pPr>
                <a:buFont typeface="Arial" charset="0"/>
                <a:buChar char="•"/>
                <a:tabLst>
                  <a:tab pos="354013" algn="l"/>
                </a:tabLst>
              </a:pPr>
              <a:r>
                <a:rPr lang="fr-LU" dirty="0">
                  <a:solidFill>
                    <a:srgbClr val="632523"/>
                  </a:solidFill>
                  <a:latin typeface="Calibri" pitchFamily="34" charset="0"/>
                </a:rPr>
                <a:t> 	Quelle doit être la langue du projet ?</a:t>
              </a:r>
            </a:p>
            <a:p>
              <a:pPr>
                <a:buFont typeface="Arial" charset="0"/>
                <a:buChar char="•"/>
                <a:tabLst>
                  <a:tab pos="354013" algn="l"/>
                </a:tabLst>
              </a:pPr>
              <a:r>
                <a:rPr lang="en-GB" dirty="0">
                  <a:solidFill>
                    <a:srgbClr val="632523"/>
                  </a:solidFill>
                  <a:latin typeface="Calibri" pitchFamily="34" charset="0"/>
                </a:rPr>
                <a:t> 	</a:t>
              </a:r>
              <a:r>
                <a:rPr lang="en-GB" dirty="0" err="1">
                  <a:solidFill>
                    <a:srgbClr val="632523"/>
                  </a:solidFill>
                  <a:latin typeface="Calibri" pitchFamily="34" charset="0"/>
                </a:rPr>
                <a:t>Quelles</a:t>
              </a:r>
              <a:r>
                <a:rPr lang="en-GB" dirty="0">
                  <a:solidFill>
                    <a:srgbClr val="632523"/>
                  </a:solidFill>
                  <a:latin typeface="Calibri" pitchFamily="34" charset="0"/>
                </a:rPr>
                <a:t> </a:t>
              </a:r>
              <a:r>
                <a:rPr lang="en-GB" dirty="0" err="1">
                  <a:solidFill>
                    <a:srgbClr val="632523"/>
                  </a:solidFill>
                  <a:latin typeface="Calibri" pitchFamily="34" charset="0"/>
                </a:rPr>
                <a:t>matières</a:t>
              </a:r>
              <a:r>
                <a:rPr lang="en-GB" dirty="0">
                  <a:solidFill>
                    <a:srgbClr val="632523"/>
                  </a:solidFill>
                  <a:latin typeface="Calibri" pitchFamily="34" charset="0"/>
                </a:rPr>
                <a:t> </a:t>
              </a:r>
              <a:r>
                <a:rPr lang="en-GB" dirty="0" err="1">
                  <a:solidFill>
                    <a:srgbClr val="632523"/>
                  </a:solidFill>
                  <a:latin typeface="Calibri" pitchFamily="34" charset="0"/>
                </a:rPr>
                <a:t>souhaitez-vous</a:t>
              </a:r>
              <a:r>
                <a:rPr lang="en-GB" dirty="0">
                  <a:solidFill>
                    <a:srgbClr val="632523"/>
                  </a:solidFill>
                  <a:latin typeface="Calibri" pitchFamily="34" charset="0"/>
                </a:rPr>
                <a:t> </a:t>
              </a:r>
              <a:r>
                <a:rPr lang="en-GB" dirty="0" err="1">
                  <a:solidFill>
                    <a:srgbClr val="632523"/>
                  </a:solidFill>
                  <a:latin typeface="Calibri" pitchFamily="34" charset="0"/>
                </a:rPr>
                <a:t>couvrir</a:t>
              </a:r>
              <a:r>
                <a:rPr lang="en-GB" dirty="0">
                  <a:solidFill>
                    <a:srgbClr val="632523"/>
                  </a:solidFill>
                  <a:latin typeface="Calibri" pitchFamily="34" charset="0"/>
                </a:rPr>
                <a:t> ?</a:t>
              </a:r>
            </a:p>
            <a:p>
              <a:pPr>
                <a:buFont typeface="Arial" charset="0"/>
                <a:buChar char="•"/>
                <a:tabLst>
                  <a:tab pos="354013" algn="l"/>
                </a:tabLst>
              </a:pPr>
              <a:r>
                <a:rPr lang="fr-LU" dirty="0">
                  <a:solidFill>
                    <a:srgbClr val="632523"/>
                  </a:solidFill>
                  <a:latin typeface="Calibri" pitchFamily="34" charset="0"/>
                </a:rPr>
                <a:t> 	Avez-vous des idées concrètes ou des suggestions pour le projet ?</a:t>
              </a:r>
            </a:p>
            <a:p>
              <a:pPr>
                <a:buFont typeface="Arial" charset="0"/>
                <a:buChar char="•"/>
                <a:tabLst>
                  <a:tab pos="354013" algn="l"/>
                </a:tabLst>
              </a:pPr>
              <a:r>
                <a:rPr lang="en-GB" dirty="0">
                  <a:solidFill>
                    <a:srgbClr val="632523"/>
                  </a:solidFill>
                  <a:latin typeface="Calibri" pitchFamily="34" charset="0"/>
                </a:rPr>
                <a:t> 	</a:t>
              </a:r>
              <a:r>
                <a:rPr lang="en-GB" dirty="0" err="1">
                  <a:solidFill>
                    <a:srgbClr val="632523"/>
                  </a:solidFill>
                  <a:latin typeface="Calibri" pitchFamily="34" charset="0"/>
                </a:rPr>
                <a:t>Quels</a:t>
              </a:r>
              <a:r>
                <a:rPr lang="en-GB" dirty="0">
                  <a:solidFill>
                    <a:srgbClr val="632523"/>
                  </a:solidFill>
                  <a:latin typeface="Calibri" pitchFamily="34" charset="0"/>
                </a:rPr>
                <a:t> </a:t>
              </a:r>
              <a:r>
                <a:rPr lang="en-GB" dirty="0" err="1">
                  <a:solidFill>
                    <a:srgbClr val="632523"/>
                  </a:solidFill>
                  <a:latin typeface="Calibri" pitchFamily="34" charset="0"/>
                </a:rPr>
                <a:t>outils</a:t>
              </a:r>
              <a:r>
                <a:rPr lang="en-GB" dirty="0">
                  <a:solidFill>
                    <a:srgbClr val="632523"/>
                  </a:solidFill>
                  <a:latin typeface="Calibri" pitchFamily="34" charset="0"/>
                </a:rPr>
                <a:t> </a:t>
              </a:r>
              <a:r>
                <a:rPr lang="en-GB" dirty="0" err="1">
                  <a:solidFill>
                    <a:srgbClr val="632523"/>
                  </a:solidFill>
                  <a:latin typeface="Calibri" pitchFamily="34" charset="0"/>
                </a:rPr>
                <a:t>souhaitez-vous</a:t>
              </a:r>
              <a:r>
                <a:rPr lang="en-GB" dirty="0">
                  <a:solidFill>
                    <a:srgbClr val="632523"/>
                  </a:solidFill>
                  <a:latin typeface="Calibri" pitchFamily="34" charset="0"/>
                </a:rPr>
                <a:t> </a:t>
              </a:r>
              <a:r>
                <a:rPr lang="en-GB" dirty="0" err="1">
                  <a:solidFill>
                    <a:srgbClr val="632523"/>
                  </a:solidFill>
                  <a:latin typeface="Calibri" pitchFamily="34" charset="0"/>
                </a:rPr>
                <a:t>utiliser</a:t>
              </a:r>
              <a:r>
                <a:rPr lang="en-GB" dirty="0">
                  <a:solidFill>
                    <a:srgbClr val="632523"/>
                  </a:solidFill>
                  <a:latin typeface="Calibri" pitchFamily="34" charset="0"/>
                </a:rPr>
                <a:t> ?</a:t>
              </a:r>
            </a:p>
            <a:p>
              <a:pPr>
                <a:buFont typeface="Arial" charset="0"/>
                <a:buChar char="•"/>
                <a:tabLst>
                  <a:tab pos="354013" algn="l"/>
                </a:tabLst>
              </a:pPr>
              <a:r>
                <a:rPr lang="fr-LU" dirty="0">
                  <a:solidFill>
                    <a:srgbClr val="632523"/>
                  </a:solidFill>
                  <a:latin typeface="Calibri" pitchFamily="34" charset="0"/>
                </a:rPr>
                <a:t>  	Il y a-t-il des aspects de votre partenariat </a:t>
              </a:r>
              <a:r>
                <a:rPr lang="fr-LU" dirty="0" err="1">
                  <a:solidFill>
                    <a:srgbClr val="632523"/>
                  </a:solidFill>
                  <a:latin typeface="Calibri" pitchFamily="34" charset="0"/>
                </a:rPr>
                <a:t>eTwinning</a:t>
              </a:r>
              <a:r>
                <a:rPr lang="fr-LU" dirty="0">
                  <a:solidFill>
                    <a:srgbClr val="632523"/>
                  </a:solidFill>
                  <a:latin typeface="Calibri" pitchFamily="34" charset="0"/>
                </a:rPr>
                <a:t> qui revêtent une </a:t>
              </a:r>
              <a:r>
                <a:rPr lang="fr-LU" dirty="0" smtClean="0">
                  <a:solidFill>
                    <a:srgbClr val="632523"/>
                  </a:solidFill>
                  <a:latin typeface="Calibri" pitchFamily="34" charset="0"/>
                </a:rPr>
                <a:t>	importance </a:t>
              </a:r>
              <a:r>
                <a:rPr lang="fr-LU" dirty="0">
                  <a:solidFill>
                    <a:srgbClr val="632523"/>
                  </a:solidFill>
                  <a:latin typeface="Calibri" pitchFamily="34" charset="0"/>
                </a:rPr>
                <a:t>particulière ?</a:t>
              </a:r>
              <a:endParaRPr lang="en-GB" dirty="0">
                <a:latin typeface="Calibri" pitchFamily="34" charset="0"/>
              </a:endParaRPr>
            </a:p>
          </p:txBody>
        </p:sp>
        <p:pic>
          <p:nvPicPr>
            <p:cNvPr id="18" name="Picture 2"/>
            <p:cNvPicPr>
              <a:picLocks noChangeAspect="1" noChangeArrowheads="1"/>
            </p:cNvPicPr>
            <p:nvPr/>
          </p:nvPicPr>
          <p:blipFill>
            <a:blip r:embed="rId3" cstate="print"/>
            <a:srcRect l="59962" t="79924" r="22604" b="9052"/>
            <a:stretch>
              <a:fillRect/>
            </a:stretch>
          </p:blipFill>
          <p:spPr bwMode="auto">
            <a:xfrm>
              <a:off x="5436096" y="4797152"/>
              <a:ext cx="2808312" cy="936104"/>
            </a:xfrm>
            <a:prstGeom prst="rect">
              <a:avLst/>
            </a:prstGeom>
            <a:noFill/>
            <a:ln w="9525">
              <a:noFill/>
              <a:miter lim="800000"/>
              <a:headEnd/>
              <a:tailEnd/>
            </a:ln>
          </p:spPr>
        </p:pic>
        <p:sp>
          <p:nvSpPr>
            <p:cNvPr id="19" name="TextBox 6"/>
            <p:cNvSpPr txBox="1"/>
            <p:nvPr/>
          </p:nvSpPr>
          <p:spPr>
            <a:xfrm>
              <a:off x="1404404" y="4869717"/>
              <a:ext cx="3383484" cy="1200187"/>
            </a:xfrm>
            <a:prstGeom prst="rect">
              <a:avLst/>
            </a:prstGeom>
            <a:solidFill>
              <a:schemeClr val="accent1">
                <a:lumMod val="20000"/>
                <a:lumOff val="80000"/>
              </a:schemeClr>
            </a:solidFill>
            <a:ln>
              <a:solidFill>
                <a:schemeClr val="tx2"/>
              </a:solidFill>
            </a:ln>
          </p:spPr>
          <p:txBody>
            <a:bodyPr>
              <a:spAutoFit/>
            </a:bodyPr>
            <a:lstStyle/>
            <a:p>
              <a:r>
                <a:rPr lang="fr-LU" i="1" dirty="0">
                  <a:solidFill>
                    <a:schemeClr val="tx2"/>
                  </a:solidFill>
                  <a:latin typeface="Calibri" pitchFamily="34" charset="0"/>
                </a:rPr>
                <a:t>Astuce : Si vous êtes à court d'idées, vous pouvez parcourir les </a:t>
              </a:r>
              <a:r>
                <a:rPr lang="fr-LU" b="1" i="1" dirty="0" smtClean="0">
                  <a:solidFill>
                    <a:schemeClr val="tx2"/>
                  </a:solidFill>
                  <a:latin typeface="Calibri" pitchFamily="34" charset="0"/>
                </a:rPr>
                <a:t>Kits </a:t>
              </a:r>
              <a:r>
                <a:rPr lang="fr-LU" i="1" dirty="0">
                  <a:solidFill>
                    <a:schemeClr val="tx2"/>
                  </a:solidFill>
                  <a:latin typeface="Calibri" pitchFamily="34" charset="0"/>
                </a:rPr>
                <a:t>(projets clés en main) dans la section </a:t>
              </a:r>
              <a:r>
                <a:rPr lang="fr-LU" b="1" i="1" dirty="0">
                  <a:latin typeface="Calibri" pitchFamily="34" charset="0"/>
                </a:rPr>
                <a:t>Collaborez</a:t>
              </a:r>
              <a:r>
                <a:rPr lang="fr-LU" i="1" dirty="0">
                  <a:solidFill>
                    <a:schemeClr val="tx2"/>
                  </a:solidFill>
                  <a:latin typeface="Calibri" pitchFamily="34" charset="0"/>
                </a:rPr>
                <a:t>.</a:t>
              </a:r>
              <a:endParaRPr lang="en-GB" i="1" dirty="0">
                <a:solidFill>
                  <a:schemeClr val="tx2"/>
                </a:solidFill>
                <a:latin typeface="Calibri" pitchFamily="34" charset="0"/>
              </a:endParaRPr>
            </a:p>
          </p:txBody>
        </p:sp>
        <p:cxnSp>
          <p:nvCxnSpPr>
            <p:cNvPr id="20" name="Straight Arrow Connector 8"/>
            <p:cNvCxnSpPr>
              <a:stCxn id="19" idx="3"/>
            </p:cNvCxnSpPr>
            <p:nvPr/>
          </p:nvCxnSpPr>
          <p:spPr>
            <a:xfrm flipV="1">
              <a:off x="4787888" y="5301527"/>
              <a:ext cx="792285" cy="16828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8617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35" t="10666" r="20620" b="46711"/>
          <a:stretch/>
        </p:blipFill>
        <p:spPr bwMode="auto">
          <a:xfrm>
            <a:off x="668627" y="1565064"/>
            <a:ext cx="7920880" cy="352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
          <p:cNvSpPr txBox="1">
            <a:spLocks noChangeArrowheads="1"/>
          </p:cNvSpPr>
          <p:nvPr/>
        </p:nvSpPr>
        <p:spPr bwMode="auto">
          <a:xfrm>
            <a:off x="684213" y="1018059"/>
            <a:ext cx="1139824" cy="466725"/>
          </a:xfrm>
          <a:prstGeom prst="rect">
            <a:avLst/>
          </a:prstGeom>
          <a:noFill/>
          <a:ln w="9525">
            <a:solidFill>
              <a:schemeClr val="tx1"/>
            </a:solidFill>
            <a:miter lim="800000"/>
            <a:headEnd/>
            <a:tailEnd/>
          </a:ln>
        </p:spPr>
        <p:txBody>
          <a:bodyPr wrap="none">
            <a:spAutoFit/>
          </a:bodyPr>
          <a:lstStyle/>
          <a:p>
            <a:r>
              <a:rPr lang="en-GB" sz="2400" b="1">
                <a:latin typeface="Calibri" pitchFamily="34" charset="0"/>
              </a:rPr>
              <a:t>Étape 4</a:t>
            </a:r>
          </a:p>
        </p:txBody>
      </p:sp>
      <p:sp>
        <p:nvSpPr>
          <p:cNvPr id="5" name="TextBox 2"/>
          <p:cNvSpPr txBox="1">
            <a:spLocks noChangeArrowheads="1"/>
          </p:cNvSpPr>
          <p:nvPr/>
        </p:nvSpPr>
        <p:spPr bwMode="auto">
          <a:xfrm>
            <a:off x="2267744" y="1023119"/>
            <a:ext cx="5040560" cy="461665"/>
          </a:xfrm>
          <a:prstGeom prst="rect">
            <a:avLst/>
          </a:prstGeom>
          <a:noFill/>
          <a:ln w="9525">
            <a:noFill/>
            <a:miter lim="800000"/>
            <a:headEnd/>
            <a:tailEnd/>
          </a:ln>
        </p:spPr>
        <p:txBody>
          <a:bodyPr wrap="square">
            <a:spAutoFit/>
          </a:bodyPr>
          <a:lstStyle/>
          <a:p>
            <a:r>
              <a:rPr lang="fr-LU" sz="2400" b="1" dirty="0">
                <a:latin typeface="Calibri" pitchFamily="34" charset="0"/>
              </a:rPr>
              <a:t>Utilisation de la fonction de recherche</a:t>
            </a:r>
            <a:endParaRPr lang="en-GB" sz="2400" b="1" dirty="0">
              <a:latin typeface="Calibri" pitchFamily="34" charset="0"/>
            </a:endParaRPr>
          </a:p>
        </p:txBody>
      </p:sp>
      <p:sp>
        <p:nvSpPr>
          <p:cNvPr id="9" name="TextBox 8"/>
          <p:cNvSpPr txBox="1">
            <a:spLocks noChangeArrowheads="1"/>
          </p:cNvSpPr>
          <p:nvPr/>
        </p:nvSpPr>
        <p:spPr bwMode="auto">
          <a:xfrm>
            <a:off x="4341355" y="3501008"/>
            <a:ext cx="4047069" cy="1200151"/>
          </a:xfrm>
          <a:prstGeom prst="rect">
            <a:avLst/>
          </a:prstGeom>
          <a:noFill/>
          <a:ln w="9525">
            <a:solidFill>
              <a:schemeClr val="tx1"/>
            </a:solidFill>
            <a:miter lim="800000"/>
            <a:headEnd/>
            <a:tailEnd/>
          </a:ln>
        </p:spPr>
        <p:txBody>
          <a:bodyPr wrap="square">
            <a:spAutoFit/>
          </a:bodyPr>
          <a:lstStyle/>
          <a:p>
            <a:r>
              <a:rPr lang="fr-LU" dirty="0">
                <a:latin typeface="Calibri" pitchFamily="34" charset="0"/>
              </a:rPr>
              <a:t>Si vous connaissez déjà le nom de la personne ou de l'école que vous souhaitez trouver, vous pouvez le saisir dans le champ </a:t>
            </a:r>
            <a:r>
              <a:rPr lang="fr-LU" b="1" dirty="0">
                <a:latin typeface="Calibri" pitchFamily="34" charset="0"/>
              </a:rPr>
              <a:t>Recherche rapide</a:t>
            </a:r>
            <a:r>
              <a:rPr lang="fr-LU" dirty="0">
                <a:latin typeface="Calibri" pitchFamily="34" charset="0"/>
              </a:rPr>
              <a:t>.</a:t>
            </a:r>
            <a:endParaRPr lang="en-GB" dirty="0">
              <a:latin typeface="Calibri" pitchFamily="34" charset="0"/>
            </a:endParaRPr>
          </a:p>
        </p:txBody>
      </p:sp>
    </p:spTree>
    <p:extLst>
      <p:ext uri="{BB962C8B-B14F-4D97-AF65-F5344CB8AC3E}">
        <p14:creationId xmlns:p14="http://schemas.microsoft.com/office/powerpoint/2010/main" val="1875564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91475" y="1783099"/>
            <a:ext cx="7984354" cy="4032448"/>
          </a:xfrm>
          <a:prstGeom prst="rect">
            <a:avLst/>
          </a:prstGeom>
        </p:spPr>
      </p:pic>
      <p:sp>
        <p:nvSpPr>
          <p:cNvPr id="5" name="Oval 4"/>
          <p:cNvSpPr/>
          <p:nvPr/>
        </p:nvSpPr>
        <p:spPr bwMode="auto">
          <a:xfrm>
            <a:off x="2771800" y="2026186"/>
            <a:ext cx="2020471" cy="4667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Box 5"/>
          <p:cNvSpPr txBox="1">
            <a:spLocks noChangeArrowheads="1"/>
          </p:cNvSpPr>
          <p:nvPr/>
        </p:nvSpPr>
        <p:spPr bwMode="auto">
          <a:xfrm>
            <a:off x="5058094" y="4438853"/>
            <a:ext cx="3473964" cy="646331"/>
          </a:xfrm>
          <a:prstGeom prst="rect">
            <a:avLst/>
          </a:prstGeom>
          <a:noFill/>
          <a:ln w="9525">
            <a:solidFill>
              <a:schemeClr val="tx1"/>
            </a:solidFill>
            <a:miter lim="800000"/>
            <a:headEnd/>
            <a:tailEnd/>
          </a:ln>
        </p:spPr>
        <p:txBody>
          <a:bodyPr wrap="none">
            <a:spAutoFit/>
          </a:bodyPr>
          <a:lstStyle/>
          <a:p>
            <a:r>
              <a:rPr lang="fr-LU" dirty="0" smtClean="0">
                <a:latin typeface="Calibri" pitchFamily="34" charset="0"/>
              </a:rPr>
              <a:t>Cliquer </a:t>
            </a:r>
            <a:r>
              <a:rPr lang="fr-LU" dirty="0">
                <a:latin typeface="Calibri" pitchFamily="34" charset="0"/>
              </a:rPr>
              <a:t>sur l'onglet </a:t>
            </a:r>
            <a:r>
              <a:rPr lang="fr-LU" b="1" dirty="0" smtClean="0">
                <a:latin typeface="Calibri" pitchFamily="34" charset="0"/>
              </a:rPr>
              <a:t>RECHERCHER</a:t>
            </a:r>
          </a:p>
          <a:p>
            <a:r>
              <a:rPr lang="fr-LU" b="1" dirty="0" smtClean="0">
                <a:latin typeface="Calibri" pitchFamily="34" charset="0"/>
              </a:rPr>
              <a:t> </a:t>
            </a:r>
            <a:r>
              <a:rPr lang="fr-LU" b="1" dirty="0">
                <a:latin typeface="Calibri" pitchFamily="34" charset="0"/>
              </a:rPr>
              <a:t>DES PARTICIPANTS À ETWINNING</a:t>
            </a:r>
            <a:r>
              <a:rPr lang="fr-LU" dirty="0">
                <a:latin typeface="Calibri" pitchFamily="34" charset="0"/>
              </a:rPr>
              <a:t>.</a:t>
            </a:r>
            <a:endParaRPr lang="en-GB" dirty="0">
              <a:latin typeface="Calibri" pitchFamily="34" charset="0"/>
            </a:endParaRPr>
          </a:p>
        </p:txBody>
      </p:sp>
      <p:cxnSp>
        <p:nvCxnSpPr>
          <p:cNvPr id="7" name="Straight Arrow Connector 7"/>
          <p:cNvCxnSpPr/>
          <p:nvPr/>
        </p:nvCxnSpPr>
        <p:spPr bwMode="auto">
          <a:xfrm flipH="1" flipV="1">
            <a:off x="4583652" y="2420888"/>
            <a:ext cx="1412126" cy="20179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662883" y="3799323"/>
            <a:ext cx="158248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dirty="0" smtClean="0"/>
              <a:t>Notifications</a:t>
            </a:r>
            <a:endParaRPr lang="fr-FR" b="1" dirty="0"/>
          </a:p>
        </p:txBody>
      </p:sp>
      <p:cxnSp>
        <p:nvCxnSpPr>
          <p:cNvPr id="18" name="Straight Arrow Connector 7"/>
          <p:cNvCxnSpPr/>
          <p:nvPr/>
        </p:nvCxnSpPr>
        <p:spPr bwMode="auto">
          <a:xfrm flipV="1">
            <a:off x="7020272" y="3068960"/>
            <a:ext cx="0" cy="725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1"/>
          <p:cNvSpPr txBox="1">
            <a:spLocks noChangeArrowheads="1"/>
          </p:cNvSpPr>
          <p:nvPr/>
        </p:nvSpPr>
        <p:spPr bwMode="auto">
          <a:xfrm>
            <a:off x="684213" y="1018059"/>
            <a:ext cx="1139824" cy="466725"/>
          </a:xfrm>
          <a:prstGeom prst="rect">
            <a:avLst/>
          </a:prstGeom>
          <a:noFill/>
          <a:ln w="9525">
            <a:solidFill>
              <a:schemeClr val="tx1"/>
            </a:solidFill>
            <a:miter lim="800000"/>
            <a:headEnd/>
            <a:tailEnd/>
          </a:ln>
        </p:spPr>
        <p:txBody>
          <a:bodyPr wrap="none">
            <a:spAutoFit/>
          </a:bodyPr>
          <a:lstStyle/>
          <a:p>
            <a:r>
              <a:rPr lang="en-GB" sz="2400" b="1">
                <a:latin typeface="Calibri" pitchFamily="34" charset="0"/>
              </a:rPr>
              <a:t>Étape 4</a:t>
            </a:r>
          </a:p>
        </p:txBody>
      </p:sp>
      <p:sp>
        <p:nvSpPr>
          <p:cNvPr id="22" name="TextBox 2"/>
          <p:cNvSpPr txBox="1">
            <a:spLocks noChangeArrowheads="1"/>
          </p:cNvSpPr>
          <p:nvPr/>
        </p:nvSpPr>
        <p:spPr bwMode="auto">
          <a:xfrm>
            <a:off x="2267744" y="1023119"/>
            <a:ext cx="5040560" cy="461665"/>
          </a:xfrm>
          <a:prstGeom prst="rect">
            <a:avLst/>
          </a:prstGeom>
          <a:noFill/>
          <a:ln w="9525">
            <a:noFill/>
            <a:miter lim="800000"/>
            <a:headEnd/>
            <a:tailEnd/>
          </a:ln>
        </p:spPr>
        <p:txBody>
          <a:bodyPr wrap="square">
            <a:spAutoFit/>
          </a:bodyPr>
          <a:lstStyle/>
          <a:p>
            <a:r>
              <a:rPr lang="fr-LU" sz="2400" b="1" dirty="0">
                <a:latin typeface="Calibri" pitchFamily="34" charset="0"/>
              </a:rPr>
              <a:t>Utilisation de la fonction de recherche</a:t>
            </a:r>
            <a:endParaRPr lang="en-GB" sz="2400" b="1" dirty="0">
              <a:latin typeface="Calibri" pitchFamily="34" charset="0"/>
            </a:endParaRPr>
          </a:p>
        </p:txBody>
      </p:sp>
    </p:spTree>
    <p:extLst>
      <p:ext uri="{BB962C8B-B14F-4D97-AF65-F5344CB8AC3E}">
        <p14:creationId xmlns:p14="http://schemas.microsoft.com/office/powerpoint/2010/main" val="2882209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70" t="11736" r="22157" b="33699"/>
          <a:stretch/>
        </p:blipFill>
        <p:spPr bwMode="auto">
          <a:xfrm>
            <a:off x="395536" y="980728"/>
            <a:ext cx="8136904" cy="3960439"/>
          </a:xfrm>
          <a:prstGeom prst="rect">
            <a:avLst/>
          </a:prstGeom>
          <a:ln>
            <a:noFill/>
          </a:ln>
          <a:effectLst/>
          <a:extLst/>
        </p:spPr>
      </p:pic>
      <p:sp>
        <p:nvSpPr>
          <p:cNvPr id="3" name="TextBox 5"/>
          <p:cNvSpPr txBox="1">
            <a:spLocks noChangeArrowheads="1"/>
          </p:cNvSpPr>
          <p:nvPr/>
        </p:nvSpPr>
        <p:spPr bwMode="auto">
          <a:xfrm>
            <a:off x="2627784" y="5147900"/>
            <a:ext cx="4448782" cy="369332"/>
          </a:xfrm>
          <a:prstGeom prst="rect">
            <a:avLst/>
          </a:prstGeom>
          <a:noFill/>
          <a:ln w="9525">
            <a:solidFill>
              <a:schemeClr val="tx1"/>
            </a:solidFill>
            <a:miter lim="800000"/>
            <a:headEnd/>
            <a:tailEnd/>
          </a:ln>
        </p:spPr>
        <p:txBody>
          <a:bodyPr wrap="none">
            <a:spAutoFit/>
          </a:bodyPr>
          <a:lstStyle/>
          <a:p>
            <a:r>
              <a:rPr lang="fr-LU" b="1" dirty="0" smtClean="0">
                <a:latin typeface="Calibri" pitchFamily="34" charset="0"/>
              </a:rPr>
              <a:t>Forum : recherche ou propositions de projet</a:t>
            </a:r>
            <a:endParaRPr lang="en-GB" b="1" dirty="0">
              <a:latin typeface="Calibri" pitchFamily="34" charset="0"/>
            </a:endParaRPr>
          </a:p>
        </p:txBody>
      </p:sp>
    </p:spTree>
    <p:extLst>
      <p:ext uri="{BB962C8B-B14F-4D97-AF65-F5344CB8AC3E}">
        <p14:creationId xmlns:p14="http://schemas.microsoft.com/office/powerpoint/2010/main" val="1825814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684213" y="851856"/>
            <a:ext cx="1139825" cy="41690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5</a:t>
            </a:r>
          </a:p>
        </p:txBody>
      </p:sp>
      <p:sp>
        <p:nvSpPr>
          <p:cNvPr id="7" name="TextBox 2"/>
          <p:cNvSpPr txBox="1">
            <a:spLocks noChangeArrowheads="1"/>
          </p:cNvSpPr>
          <p:nvPr/>
        </p:nvSpPr>
        <p:spPr bwMode="auto">
          <a:xfrm>
            <a:off x="2051720" y="856375"/>
            <a:ext cx="5255988" cy="461665"/>
          </a:xfrm>
          <a:prstGeom prst="rect">
            <a:avLst/>
          </a:prstGeom>
          <a:noFill/>
          <a:ln w="9525">
            <a:noFill/>
            <a:miter lim="800000"/>
            <a:headEnd/>
            <a:tailEnd/>
          </a:ln>
        </p:spPr>
        <p:txBody>
          <a:bodyPr wrap="square">
            <a:spAutoFit/>
          </a:bodyPr>
          <a:lstStyle/>
          <a:p>
            <a:r>
              <a:rPr lang="fr-LU" sz="2400" b="1" dirty="0">
                <a:latin typeface="Calibri" pitchFamily="34" charset="0"/>
              </a:rPr>
              <a:t>Prise de contact avec un collègue</a:t>
            </a:r>
            <a:endParaRPr lang="en-GB" sz="2400" b="1" dirty="0">
              <a:latin typeface="Calibri" pitchFamily="34" charset="0"/>
            </a:endParaRPr>
          </a:p>
        </p:txBody>
      </p:sp>
      <p:pic>
        <p:nvPicPr>
          <p:cNvPr id="8" name="Picture 2"/>
          <p:cNvPicPr>
            <a:picLocks noChangeAspect="1" noChangeArrowheads="1"/>
          </p:cNvPicPr>
          <p:nvPr/>
        </p:nvPicPr>
        <p:blipFill>
          <a:blip r:embed="rId2" cstate="print"/>
          <a:srcRect l="7661" t="37399" r="9323"/>
          <a:stretch>
            <a:fillRect/>
          </a:stretch>
        </p:blipFill>
        <p:spPr bwMode="auto">
          <a:xfrm>
            <a:off x="684213" y="2164187"/>
            <a:ext cx="7200900" cy="2556706"/>
          </a:xfrm>
          <a:prstGeom prst="rect">
            <a:avLst/>
          </a:prstGeom>
          <a:noFill/>
          <a:ln w="9525">
            <a:noFill/>
            <a:miter lim="800000"/>
            <a:headEnd/>
            <a:tailEnd/>
          </a:ln>
        </p:spPr>
      </p:pic>
      <p:sp>
        <p:nvSpPr>
          <p:cNvPr id="9" name="TextBox 4"/>
          <p:cNvSpPr txBox="1">
            <a:spLocks noChangeArrowheads="1"/>
          </p:cNvSpPr>
          <p:nvPr/>
        </p:nvSpPr>
        <p:spPr bwMode="auto">
          <a:xfrm>
            <a:off x="1691681" y="1392308"/>
            <a:ext cx="7056784" cy="336077"/>
          </a:xfrm>
          <a:prstGeom prst="rect">
            <a:avLst/>
          </a:prstGeom>
          <a:noFill/>
          <a:ln w="9525">
            <a:solidFill>
              <a:schemeClr val="tx1"/>
            </a:solidFill>
            <a:miter lim="800000"/>
            <a:headEnd/>
            <a:tailEnd/>
          </a:ln>
        </p:spPr>
        <p:txBody>
          <a:bodyPr wrap="square">
            <a:spAutoFit/>
          </a:bodyPr>
          <a:lstStyle/>
          <a:p>
            <a:r>
              <a:rPr lang="fr-LU" dirty="0">
                <a:latin typeface="Calibri" pitchFamily="34" charset="0"/>
              </a:rPr>
              <a:t>Pour afficher plus de résultats, il suffit de faire défiler la page vers le bas.</a:t>
            </a:r>
            <a:endParaRPr lang="en-GB" dirty="0">
              <a:latin typeface="Calibri" pitchFamily="34" charset="0"/>
            </a:endParaRPr>
          </a:p>
        </p:txBody>
      </p:sp>
      <p:cxnSp>
        <p:nvCxnSpPr>
          <p:cNvPr id="10" name="Straight Arrow Connector 6"/>
          <p:cNvCxnSpPr/>
          <p:nvPr/>
        </p:nvCxnSpPr>
        <p:spPr bwMode="auto">
          <a:xfrm flipH="1">
            <a:off x="2916238" y="1714204"/>
            <a:ext cx="1512887" cy="449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8"/>
          <p:cNvCxnSpPr/>
          <p:nvPr/>
        </p:nvCxnSpPr>
        <p:spPr bwMode="auto">
          <a:xfrm flipH="1">
            <a:off x="3205163" y="1714204"/>
            <a:ext cx="1871662" cy="17371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bwMode="auto">
          <a:xfrm>
            <a:off x="1547813" y="5050552"/>
            <a:ext cx="5689600" cy="826720"/>
          </a:xfrm>
          <a:prstGeom prst="rect">
            <a:avLst/>
          </a:prstGeom>
          <a:solidFill>
            <a:schemeClr val="accent1">
              <a:lumMod val="20000"/>
              <a:lumOff val="80000"/>
            </a:schemeClr>
          </a:solidFill>
          <a:ln>
            <a:solidFill>
              <a:schemeClr val="tx2"/>
            </a:solidFill>
          </a:ln>
        </p:spPr>
        <p:txBody>
          <a:bodyPr>
            <a:spAutoFit/>
          </a:bodyPr>
          <a:lstStyle/>
          <a:p>
            <a:r>
              <a:rPr lang="fr-LU" i="1" dirty="0">
                <a:solidFill>
                  <a:schemeClr val="tx2"/>
                </a:solidFill>
                <a:latin typeface="Calibri" pitchFamily="34" charset="0"/>
              </a:rPr>
              <a:t>Astuce : </a:t>
            </a:r>
            <a:r>
              <a:rPr lang="fr-LU" i="1" dirty="0" smtClean="0">
                <a:solidFill>
                  <a:schemeClr val="tx2"/>
                </a:solidFill>
                <a:latin typeface="Calibri" pitchFamily="34" charset="0"/>
              </a:rPr>
              <a:t>Ces fiches vous donnent </a:t>
            </a:r>
            <a:r>
              <a:rPr lang="fr-LU" i="1" dirty="0">
                <a:solidFill>
                  <a:schemeClr val="tx2"/>
                </a:solidFill>
                <a:latin typeface="Calibri" pitchFamily="34" charset="0"/>
              </a:rPr>
              <a:t>un aperçu </a:t>
            </a:r>
            <a:r>
              <a:rPr lang="fr-LU" i="1" dirty="0" smtClean="0">
                <a:solidFill>
                  <a:schemeClr val="tx2"/>
                </a:solidFill>
                <a:latin typeface="Calibri" pitchFamily="34" charset="0"/>
              </a:rPr>
              <a:t>des profils </a:t>
            </a:r>
            <a:r>
              <a:rPr lang="fr-LU" i="1" dirty="0">
                <a:solidFill>
                  <a:schemeClr val="tx2"/>
                </a:solidFill>
                <a:latin typeface="Calibri" pitchFamily="34" charset="0"/>
              </a:rPr>
              <a:t>de </a:t>
            </a:r>
            <a:r>
              <a:rPr lang="fr-LU" i="1" dirty="0" smtClean="0">
                <a:solidFill>
                  <a:schemeClr val="tx2"/>
                </a:solidFill>
                <a:latin typeface="Calibri" pitchFamily="34" charset="0"/>
              </a:rPr>
              <a:t>vos collègues, </a:t>
            </a:r>
            <a:r>
              <a:rPr lang="fr-LU" i="1" dirty="0">
                <a:solidFill>
                  <a:schemeClr val="tx2"/>
                </a:solidFill>
                <a:latin typeface="Calibri" pitchFamily="34" charset="0"/>
              </a:rPr>
              <a:t>y compris la langue </a:t>
            </a:r>
            <a:r>
              <a:rPr lang="fr-LU" i="1" dirty="0" smtClean="0">
                <a:solidFill>
                  <a:schemeClr val="tx2"/>
                </a:solidFill>
                <a:latin typeface="Calibri" pitchFamily="34" charset="0"/>
              </a:rPr>
              <a:t>qu'ils utilisent, </a:t>
            </a:r>
            <a:r>
              <a:rPr lang="fr-LU" i="1" dirty="0">
                <a:solidFill>
                  <a:schemeClr val="tx2"/>
                </a:solidFill>
                <a:latin typeface="Calibri" pitchFamily="34" charset="0"/>
              </a:rPr>
              <a:t>les disciplines auxquelles </a:t>
            </a:r>
            <a:r>
              <a:rPr lang="fr-LU" i="1" dirty="0" smtClean="0">
                <a:solidFill>
                  <a:schemeClr val="tx2"/>
                </a:solidFill>
                <a:latin typeface="Calibri" pitchFamily="34" charset="0"/>
              </a:rPr>
              <a:t>ils s'intéressent </a:t>
            </a:r>
            <a:r>
              <a:rPr lang="fr-LU" i="1" dirty="0">
                <a:solidFill>
                  <a:schemeClr val="tx2"/>
                </a:solidFill>
                <a:latin typeface="Calibri" pitchFamily="34" charset="0"/>
              </a:rPr>
              <a:t>et </a:t>
            </a:r>
            <a:r>
              <a:rPr lang="fr-LU" i="1" dirty="0" smtClean="0">
                <a:solidFill>
                  <a:schemeClr val="tx2"/>
                </a:solidFill>
                <a:latin typeface="Calibri" pitchFamily="34" charset="0"/>
              </a:rPr>
              <a:t>leur </a:t>
            </a:r>
            <a:r>
              <a:rPr lang="fr-LU" i="1" dirty="0">
                <a:solidFill>
                  <a:schemeClr val="tx2"/>
                </a:solidFill>
                <a:latin typeface="Calibri" pitchFamily="34" charset="0"/>
              </a:rPr>
              <a:t>pays.</a:t>
            </a:r>
            <a:endParaRPr lang="en-GB" i="1" dirty="0">
              <a:solidFill>
                <a:schemeClr val="tx2"/>
              </a:solidFill>
              <a:latin typeface="Calibri" pitchFamily="34" charset="0"/>
            </a:endParaRPr>
          </a:p>
        </p:txBody>
      </p:sp>
      <p:cxnSp>
        <p:nvCxnSpPr>
          <p:cNvPr id="13" name="Straight Arrow Connector 11"/>
          <p:cNvCxnSpPr/>
          <p:nvPr/>
        </p:nvCxnSpPr>
        <p:spPr bwMode="auto">
          <a:xfrm flipH="1" flipV="1">
            <a:off x="2771775" y="4222727"/>
            <a:ext cx="288925" cy="964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V="1">
            <a:off x="3779838" y="4222727"/>
            <a:ext cx="144462" cy="964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5"/>
          <p:cNvCxnSpPr/>
          <p:nvPr/>
        </p:nvCxnSpPr>
        <p:spPr bwMode="auto">
          <a:xfrm flipV="1">
            <a:off x="5221288" y="4158914"/>
            <a:ext cx="71437" cy="1028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7"/>
          <p:cNvCxnSpPr/>
          <p:nvPr/>
        </p:nvCxnSpPr>
        <p:spPr bwMode="auto">
          <a:xfrm flipV="1">
            <a:off x="6589713" y="4029872"/>
            <a:ext cx="358775" cy="1157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25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2"/>
          <p:cNvGrpSpPr>
            <a:grpSpLocks/>
          </p:cNvGrpSpPr>
          <p:nvPr>
            <p:custDataLst>
              <p:tags r:id="rId1"/>
            </p:custDataLst>
          </p:nvPr>
        </p:nvGrpSpPr>
        <p:grpSpPr bwMode="auto">
          <a:xfrm>
            <a:off x="684213" y="802034"/>
            <a:ext cx="7272337" cy="5371107"/>
            <a:chOff x="683568" y="802396"/>
            <a:chExt cx="7272808" cy="5370100"/>
          </a:xfrm>
        </p:grpSpPr>
        <p:sp>
          <p:nvSpPr>
            <p:cNvPr id="18" name="TextBox 1"/>
            <p:cNvSpPr txBox="1">
              <a:spLocks noChangeArrowheads="1"/>
            </p:cNvSpPr>
            <p:nvPr/>
          </p:nvSpPr>
          <p:spPr bwMode="auto">
            <a:xfrm>
              <a:off x="683568" y="802396"/>
              <a:ext cx="1139899" cy="466637"/>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5</a:t>
              </a:r>
            </a:p>
          </p:txBody>
        </p:sp>
        <p:sp>
          <p:nvSpPr>
            <p:cNvPr id="19" name="TextBox 2"/>
            <p:cNvSpPr txBox="1">
              <a:spLocks noChangeArrowheads="1"/>
            </p:cNvSpPr>
            <p:nvPr/>
          </p:nvSpPr>
          <p:spPr bwMode="auto">
            <a:xfrm>
              <a:off x="2051164" y="807455"/>
              <a:ext cx="4608810" cy="461578"/>
            </a:xfrm>
            <a:prstGeom prst="rect">
              <a:avLst/>
            </a:prstGeom>
            <a:noFill/>
            <a:ln w="9525">
              <a:noFill/>
              <a:miter lim="800000"/>
              <a:headEnd/>
              <a:tailEnd/>
            </a:ln>
          </p:spPr>
          <p:txBody>
            <a:bodyPr wrap="square">
              <a:spAutoFit/>
            </a:bodyPr>
            <a:lstStyle/>
            <a:p>
              <a:r>
                <a:rPr lang="fr-LU" sz="2400" b="1" dirty="0">
                  <a:latin typeface="Calibri" pitchFamily="34" charset="0"/>
                </a:rPr>
                <a:t>Prise de contact avec un collègue</a:t>
              </a:r>
              <a:endParaRPr lang="en-GB" sz="2400" b="1" dirty="0">
                <a:latin typeface="Calibri" pitchFamily="34" charset="0"/>
              </a:endParaRPr>
            </a:p>
          </p:txBody>
        </p:sp>
        <p:pic>
          <p:nvPicPr>
            <p:cNvPr id="20" name="Picture 2"/>
            <p:cNvPicPr>
              <a:picLocks noChangeAspect="1" noChangeArrowheads="1"/>
            </p:cNvPicPr>
            <p:nvPr/>
          </p:nvPicPr>
          <p:blipFill>
            <a:blip r:embed="rId3" cstate="print"/>
            <a:srcRect l="7661" t="35825" r="8493" b="31100"/>
            <a:stretch>
              <a:fillRect/>
            </a:stretch>
          </p:blipFill>
          <p:spPr bwMode="auto">
            <a:xfrm>
              <a:off x="683568" y="2708920"/>
              <a:ext cx="7272808" cy="1512168"/>
            </a:xfrm>
            <a:prstGeom prst="rect">
              <a:avLst/>
            </a:prstGeom>
            <a:noFill/>
            <a:ln w="9525">
              <a:noFill/>
              <a:miter lim="800000"/>
              <a:headEnd/>
              <a:tailEnd/>
            </a:ln>
          </p:spPr>
        </p:pic>
        <p:sp>
          <p:nvSpPr>
            <p:cNvPr id="21" name="TextBox 4"/>
            <p:cNvSpPr txBox="1">
              <a:spLocks noChangeArrowheads="1"/>
            </p:cNvSpPr>
            <p:nvPr/>
          </p:nvSpPr>
          <p:spPr bwMode="auto">
            <a:xfrm>
              <a:off x="981358" y="1420375"/>
              <a:ext cx="4105541" cy="925339"/>
            </a:xfrm>
            <a:prstGeom prst="rect">
              <a:avLst/>
            </a:prstGeom>
            <a:noFill/>
            <a:ln w="9525">
              <a:solidFill>
                <a:schemeClr val="tx1"/>
              </a:solidFill>
              <a:miter lim="800000"/>
              <a:headEnd/>
              <a:tailEnd/>
            </a:ln>
          </p:spPr>
          <p:txBody>
            <a:bodyPr>
              <a:spAutoFit/>
            </a:bodyPr>
            <a:lstStyle/>
            <a:p>
              <a:r>
                <a:rPr lang="fr-LU" dirty="0">
                  <a:latin typeface="Calibri" pitchFamily="34" charset="0"/>
                </a:rPr>
                <a:t>Pour consulter un profil de plus près, il suffit de cliquer sur le nom de la personne.</a:t>
              </a:r>
              <a:endParaRPr lang="en-GB" dirty="0">
                <a:latin typeface="Calibri" pitchFamily="34" charset="0"/>
              </a:endParaRPr>
            </a:p>
          </p:txBody>
        </p:sp>
        <p:sp>
          <p:nvSpPr>
            <p:cNvPr id="22" name="Oval 5"/>
            <p:cNvSpPr/>
            <p:nvPr/>
          </p:nvSpPr>
          <p:spPr>
            <a:xfrm>
              <a:off x="1259867" y="2708278"/>
              <a:ext cx="1224042" cy="433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3" name="Straight Arrow Connector 7"/>
            <p:cNvCxnSpPr/>
            <p:nvPr/>
          </p:nvCxnSpPr>
          <p:spPr>
            <a:xfrm flipH="1">
              <a:off x="2123524" y="2348951"/>
              <a:ext cx="144470" cy="359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8"/>
            <p:cNvSpPr txBox="1"/>
            <p:nvPr/>
          </p:nvSpPr>
          <p:spPr>
            <a:xfrm>
              <a:off x="970924" y="4148814"/>
              <a:ext cx="6482183" cy="2023682"/>
            </a:xfrm>
            <a:prstGeom prst="rect">
              <a:avLst/>
            </a:prstGeom>
            <a:solidFill>
              <a:schemeClr val="accent1">
                <a:lumMod val="20000"/>
                <a:lumOff val="80000"/>
              </a:schemeClr>
            </a:solidFill>
            <a:ln>
              <a:solidFill>
                <a:schemeClr val="tx2"/>
              </a:solidFill>
            </a:ln>
          </p:spPr>
          <p:txBody>
            <a:bodyPr>
              <a:spAutoFit/>
            </a:bodyPr>
            <a:lstStyle/>
            <a:p>
              <a:r>
                <a:rPr lang="fr-LU" i="1" dirty="0">
                  <a:solidFill>
                    <a:schemeClr val="tx2"/>
                  </a:solidFill>
                  <a:latin typeface="Calibri" pitchFamily="34" charset="0"/>
                </a:rPr>
                <a:t>Astuce : Le bouton avec le signe plus vert vous permet d'envoyer une demande de contact, de sorte que vous puissiez ajouter la personne à votre liste de contacts en tant que partenaire de projet potentiel.  Il n'est pas recommandé d'utiliser ce bouton avant de s'être présenté.  Il est utile d'envoyer d'abord un message électronique à la personne en question ou de lui écrire quelque chose dans son journal avant d'envoyer une demande de contact.</a:t>
              </a:r>
              <a:endParaRPr lang="en-GB" i="1" dirty="0">
                <a:solidFill>
                  <a:schemeClr val="tx2"/>
                </a:solidFill>
                <a:latin typeface="Calibri" pitchFamily="34" charset="0"/>
              </a:endParaRPr>
            </a:p>
          </p:txBody>
        </p:sp>
        <p:sp>
          <p:nvSpPr>
            <p:cNvPr id="25" name="Oval 9"/>
            <p:cNvSpPr/>
            <p:nvPr/>
          </p:nvSpPr>
          <p:spPr>
            <a:xfrm>
              <a:off x="7308634" y="3213009"/>
              <a:ext cx="503271" cy="5047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6" name="Straight Arrow Connector 11"/>
            <p:cNvCxnSpPr>
              <a:endCxn id="25" idx="3"/>
            </p:cNvCxnSpPr>
            <p:nvPr/>
          </p:nvCxnSpPr>
          <p:spPr>
            <a:xfrm flipV="1">
              <a:off x="7019690" y="3643141"/>
              <a:ext cx="361973" cy="1082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9149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4"/>
          <p:cNvGrpSpPr>
            <a:grpSpLocks/>
          </p:cNvGrpSpPr>
          <p:nvPr>
            <p:custDataLst>
              <p:tags r:id="rId1"/>
            </p:custDataLst>
          </p:nvPr>
        </p:nvGrpSpPr>
        <p:grpSpPr bwMode="auto">
          <a:xfrm>
            <a:off x="539751" y="874043"/>
            <a:ext cx="8027988" cy="5003228"/>
            <a:chOff x="538990" y="754943"/>
            <a:chExt cx="8028946" cy="5002694"/>
          </a:xfrm>
        </p:grpSpPr>
        <p:sp>
          <p:nvSpPr>
            <p:cNvPr id="7" name="TextBox 1"/>
            <p:cNvSpPr txBox="1">
              <a:spLocks noChangeArrowheads="1"/>
            </p:cNvSpPr>
            <p:nvPr/>
          </p:nvSpPr>
          <p:spPr bwMode="auto">
            <a:xfrm>
              <a:off x="683470" y="754943"/>
              <a:ext cx="1139961" cy="46667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5</a:t>
              </a:r>
            </a:p>
          </p:txBody>
        </p:sp>
        <p:sp>
          <p:nvSpPr>
            <p:cNvPr id="8" name="TextBox 2"/>
            <p:cNvSpPr txBox="1">
              <a:spLocks noChangeArrowheads="1"/>
            </p:cNvSpPr>
            <p:nvPr/>
          </p:nvSpPr>
          <p:spPr bwMode="auto">
            <a:xfrm>
              <a:off x="1979123" y="760002"/>
              <a:ext cx="5041162" cy="461616"/>
            </a:xfrm>
            <a:prstGeom prst="rect">
              <a:avLst/>
            </a:prstGeom>
            <a:noFill/>
            <a:ln w="9525">
              <a:noFill/>
              <a:miter lim="800000"/>
              <a:headEnd/>
              <a:tailEnd/>
            </a:ln>
          </p:spPr>
          <p:txBody>
            <a:bodyPr wrap="square">
              <a:spAutoFit/>
            </a:bodyPr>
            <a:lstStyle/>
            <a:p>
              <a:r>
                <a:rPr lang="fr-LU" sz="2400" b="1" dirty="0">
                  <a:latin typeface="Calibri" pitchFamily="34" charset="0"/>
                </a:rPr>
                <a:t>Prise de contact avec un collègue</a:t>
              </a:r>
              <a:endParaRPr lang="en-GB" sz="2400" b="1" dirty="0">
                <a:latin typeface="Calibri" pitchFamily="34" charset="0"/>
              </a:endParaRPr>
            </a:p>
          </p:txBody>
        </p:sp>
        <p:pic>
          <p:nvPicPr>
            <p:cNvPr id="9" name="Picture 2"/>
            <p:cNvPicPr>
              <a:picLocks noChangeAspect="1" noChangeArrowheads="1"/>
            </p:cNvPicPr>
            <p:nvPr/>
          </p:nvPicPr>
          <p:blipFill>
            <a:blip r:embed="rId3" cstate="print"/>
            <a:srcRect l="6831" t="13776" r="8493"/>
            <a:stretch>
              <a:fillRect/>
            </a:stretch>
          </p:blipFill>
          <p:spPr bwMode="auto">
            <a:xfrm>
              <a:off x="801644" y="2565103"/>
              <a:ext cx="7344816" cy="3192534"/>
            </a:xfrm>
            <a:prstGeom prst="rect">
              <a:avLst/>
            </a:prstGeom>
            <a:noFill/>
            <a:ln w="9525">
              <a:noFill/>
              <a:miter lim="800000"/>
              <a:headEnd/>
              <a:tailEnd/>
            </a:ln>
          </p:spPr>
        </p:pic>
        <p:sp>
          <p:nvSpPr>
            <p:cNvPr id="11" name="TextBox 13"/>
            <p:cNvSpPr txBox="1">
              <a:spLocks noChangeArrowheads="1"/>
            </p:cNvSpPr>
            <p:nvPr/>
          </p:nvSpPr>
          <p:spPr bwMode="auto">
            <a:xfrm>
              <a:off x="538990" y="1245601"/>
              <a:ext cx="3888252" cy="1200022"/>
            </a:xfrm>
            <a:prstGeom prst="rect">
              <a:avLst/>
            </a:prstGeom>
            <a:noFill/>
            <a:ln w="9525">
              <a:solidFill>
                <a:schemeClr val="tx1"/>
              </a:solidFill>
              <a:miter lim="800000"/>
              <a:headEnd/>
              <a:tailEnd/>
            </a:ln>
          </p:spPr>
          <p:txBody>
            <a:bodyPr>
              <a:spAutoFit/>
            </a:bodyPr>
            <a:lstStyle/>
            <a:p>
              <a:r>
                <a:rPr lang="fr-LU" dirty="0">
                  <a:latin typeface="Calibri" pitchFamily="34" charset="0"/>
                </a:rPr>
                <a:t>Vous pouvez prendre contact avec une personne en lui envoyant un message électronique. Pour ce faire, il suffit de cliquer sur l'enveloppe blanche.</a:t>
              </a:r>
              <a:endParaRPr lang="en-GB" dirty="0">
                <a:latin typeface="Calibri" pitchFamily="34" charset="0"/>
              </a:endParaRPr>
            </a:p>
          </p:txBody>
        </p:sp>
        <p:cxnSp>
          <p:nvCxnSpPr>
            <p:cNvPr id="12" name="Straight Arrow Connector 15"/>
            <p:cNvCxnSpPr/>
            <p:nvPr/>
          </p:nvCxnSpPr>
          <p:spPr>
            <a:xfrm flipH="1">
              <a:off x="2339206" y="2326143"/>
              <a:ext cx="71447" cy="263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20"/>
            <p:cNvSpPr/>
            <p:nvPr/>
          </p:nvSpPr>
          <p:spPr>
            <a:xfrm>
              <a:off x="5363903" y="2876285"/>
              <a:ext cx="1152265" cy="433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21"/>
            <p:cNvSpPr txBox="1"/>
            <p:nvPr/>
          </p:nvSpPr>
          <p:spPr>
            <a:xfrm>
              <a:off x="5076606" y="1317602"/>
              <a:ext cx="3491330" cy="1200022"/>
            </a:xfrm>
            <a:prstGeom prst="rect">
              <a:avLst/>
            </a:prstGeom>
            <a:solidFill>
              <a:schemeClr val="accent1">
                <a:lumMod val="20000"/>
                <a:lumOff val="80000"/>
              </a:schemeClr>
            </a:solidFill>
            <a:ln>
              <a:solidFill>
                <a:schemeClr val="tx2"/>
              </a:solidFill>
            </a:ln>
          </p:spPr>
          <p:txBody>
            <a:bodyPr>
              <a:spAutoFit/>
            </a:bodyPr>
            <a:lstStyle/>
            <a:p>
              <a:r>
                <a:rPr lang="fr-LU" i="1" dirty="0">
                  <a:solidFill>
                    <a:schemeClr val="tx2"/>
                  </a:solidFill>
                  <a:latin typeface="Calibri" pitchFamily="34" charset="0"/>
                </a:rPr>
                <a:t>Astuce : Vous pouvez consulter la date de dernière connexion de la personne pour connaître son activité sur le site.</a:t>
              </a:r>
              <a:endParaRPr lang="en-GB" i="1" dirty="0">
                <a:solidFill>
                  <a:schemeClr val="tx2"/>
                </a:solidFill>
                <a:latin typeface="Calibri" pitchFamily="34" charset="0"/>
              </a:endParaRPr>
            </a:p>
          </p:txBody>
        </p:sp>
        <p:cxnSp>
          <p:nvCxnSpPr>
            <p:cNvPr id="15" name="Straight Arrow Connector 23"/>
            <p:cNvCxnSpPr/>
            <p:nvPr/>
          </p:nvCxnSpPr>
          <p:spPr>
            <a:xfrm>
              <a:off x="6156236" y="2517624"/>
              <a:ext cx="0" cy="40671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747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163643799"/>
              </p:ext>
            </p:extLst>
          </p:nvPr>
        </p:nvGraphicFramePr>
        <p:xfrm>
          <a:off x="123800" y="1724814"/>
          <a:ext cx="10638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5"/>
          <p:cNvSpPr txBox="1">
            <a:spLocks/>
          </p:cNvSpPr>
          <p:nvPr/>
        </p:nvSpPr>
        <p:spPr>
          <a:xfrm>
            <a:off x="9039350" y="7545016"/>
            <a:ext cx="1934596" cy="51911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31174C-5328-4B43-B0D7-8006C3403188}" type="slidenum">
              <a:rPr lang="fr-FR" smtClean="0"/>
              <a:pPr>
                <a:defRPr/>
              </a:pPr>
              <a:t>2</a:t>
            </a:fld>
            <a:endParaRPr lang="fr-FR"/>
          </a:p>
        </p:txBody>
      </p:sp>
      <p:sp>
        <p:nvSpPr>
          <p:cNvPr id="6" name="ZoneTexte 5"/>
          <p:cNvSpPr txBox="1"/>
          <p:nvPr/>
        </p:nvSpPr>
        <p:spPr>
          <a:xfrm>
            <a:off x="712912" y="807095"/>
            <a:ext cx="2003177"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400" dirty="0" smtClean="0">
                <a:solidFill>
                  <a:schemeClr val="bg1"/>
                </a:solidFill>
                <a:latin typeface="Calibri (En-têtes)"/>
              </a:rPr>
              <a:t>MENU</a:t>
            </a:r>
            <a:endParaRPr lang="fr-FR" sz="2400" dirty="0">
              <a:solidFill>
                <a:schemeClr val="bg1"/>
              </a:solidFill>
              <a:latin typeface="Calibri (En-têtes)"/>
            </a:endParaRPr>
          </a:p>
        </p:txBody>
      </p:sp>
      <p:sp>
        <p:nvSpPr>
          <p:cNvPr id="10" name="Rectangle 9"/>
          <p:cNvSpPr/>
          <p:nvPr/>
        </p:nvSpPr>
        <p:spPr>
          <a:xfrm>
            <a:off x="1187624" y="1340768"/>
            <a:ext cx="7776864" cy="4832092"/>
          </a:xfrm>
          <a:prstGeom prst="rect">
            <a:avLst/>
          </a:prstGeom>
          <a:solidFill>
            <a:schemeClr val="accent5"/>
          </a:solidFill>
          <a:ln>
            <a:solidFill>
              <a:srgbClr val="0070C0"/>
            </a:solidFill>
          </a:ln>
        </p:spPr>
        <p:style>
          <a:lnRef idx="1">
            <a:schemeClr val="dk1"/>
          </a:lnRef>
          <a:fillRef idx="2">
            <a:schemeClr val="dk1"/>
          </a:fillRef>
          <a:effectRef idx="1">
            <a:schemeClr val="dk1"/>
          </a:effectRef>
          <a:fontRef idx="minor">
            <a:schemeClr val="dk1"/>
          </a:fontRef>
        </p:style>
        <p:txBody>
          <a:bodyPr wrap="square">
            <a:spAutoFit/>
          </a:bodyPr>
          <a:lstStyle/>
          <a:p>
            <a:r>
              <a:rPr lang="fr-FR" sz="2200" dirty="0"/>
              <a:t>1</a:t>
            </a:r>
            <a:r>
              <a:rPr lang="fr-FR" sz="2200" dirty="0" smtClean="0"/>
              <a:t>. Les </a:t>
            </a:r>
            <a:r>
              <a:rPr lang="fr-FR" sz="2200" dirty="0"/>
              <a:t>espaces du portail</a:t>
            </a:r>
          </a:p>
          <a:p>
            <a:r>
              <a:rPr lang="fr-FR" sz="2200" dirty="0" smtClean="0"/>
              <a:t>2. Découvrir : </a:t>
            </a:r>
            <a:r>
              <a:rPr lang="fr-FR" sz="2200" dirty="0" smtClean="0"/>
              <a:t>galerie </a:t>
            </a:r>
            <a:r>
              <a:rPr lang="fr-FR" sz="2200" dirty="0"/>
              <a:t>de projets, modules, kits</a:t>
            </a:r>
          </a:p>
          <a:p>
            <a:r>
              <a:rPr lang="fr-FR" sz="2200" dirty="0"/>
              <a:t>3</a:t>
            </a:r>
            <a:r>
              <a:rPr lang="fr-FR" sz="2200" dirty="0" smtClean="0"/>
              <a:t>. Comment </a:t>
            </a:r>
            <a:r>
              <a:rPr lang="fr-FR" sz="2200" dirty="0"/>
              <a:t>s’inscrire sur </a:t>
            </a:r>
            <a:r>
              <a:rPr lang="fr-FR" sz="2200" dirty="0">
                <a:hlinkClick r:id="rId7" action="ppaction://hlinkfile"/>
              </a:rPr>
              <a:t>plus.etwinning.net</a:t>
            </a:r>
            <a:r>
              <a:rPr lang="fr-FR" sz="2200" dirty="0"/>
              <a:t> </a:t>
            </a:r>
          </a:p>
          <a:p>
            <a:r>
              <a:rPr lang="fr-FR" sz="2200" dirty="0"/>
              <a:t>4</a:t>
            </a:r>
            <a:r>
              <a:rPr lang="fr-FR" sz="2200" dirty="0" smtClean="0"/>
              <a:t>. Connecter </a:t>
            </a:r>
            <a:r>
              <a:rPr lang="fr-FR" sz="2200" dirty="0"/>
              <a:t>et accéder au tableau de bord «Desktop»</a:t>
            </a:r>
          </a:p>
          <a:p>
            <a:r>
              <a:rPr lang="fr-FR" sz="2200" dirty="0"/>
              <a:t>5</a:t>
            </a:r>
            <a:r>
              <a:rPr lang="fr-FR" sz="2200" dirty="0" smtClean="0"/>
              <a:t>. Créer </a:t>
            </a:r>
            <a:r>
              <a:rPr lang="fr-FR" sz="2200" dirty="0"/>
              <a:t>et éditer votre profil</a:t>
            </a:r>
          </a:p>
          <a:p>
            <a:r>
              <a:rPr lang="fr-FR" sz="2200" dirty="0"/>
              <a:t>6</a:t>
            </a:r>
            <a:r>
              <a:rPr lang="fr-FR" sz="2200" dirty="0" smtClean="0"/>
              <a:t>. Rechercher </a:t>
            </a:r>
            <a:r>
              <a:rPr lang="fr-FR" sz="2200" dirty="0"/>
              <a:t>des partenaires de projet : plusieurs possibilités</a:t>
            </a:r>
          </a:p>
          <a:p>
            <a:r>
              <a:rPr lang="fr-FR" sz="2200" dirty="0"/>
              <a:t>7</a:t>
            </a:r>
            <a:r>
              <a:rPr lang="fr-FR" sz="2200" dirty="0" smtClean="0"/>
              <a:t>. Mettre </a:t>
            </a:r>
            <a:r>
              <a:rPr lang="fr-FR" sz="2200" dirty="0"/>
              <a:t>en place et créer un projet</a:t>
            </a:r>
          </a:p>
          <a:p>
            <a:r>
              <a:rPr lang="fr-FR" sz="2200" dirty="0"/>
              <a:t>8</a:t>
            </a:r>
            <a:r>
              <a:rPr lang="fr-FR" sz="2200" dirty="0" smtClean="0"/>
              <a:t>. Accéder </a:t>
            </a:r>
            <a:r>
              <a:rPr lang="fr-FR" sz="2200" dirty="0"/>
              <a:t>au </a:t>
            </a:r>
            <a:r>
              <a:rPr lang="fr-FR" sz="2200" dirty="0" smtClean="0"/>
              <a:t>«</a:t>
            </a:r>
            <a:r>
              <a:rPr lang="fr-FR" sz="2200" dirty="0" err="1" smtClean="0"/>
              <a:t>Twinspace</a:t>
            </a:r>
            <a:r>
              <a:rPr lang="fr-FR" sz="2200" dirty="0" smtClean="0"/>
              <a:t>», </a:t>
            </a:r>
            <a:r>
              <a:rPr lang="fr-FR" sz="2200" dirty="0"/>
              <a:t>espace de travail collaboratif virtuel</a:t>
            </a:r>
          </a:p>
          <a:p>
            <a:r>
              <a:rPr lang="fr-FR" sz="2200" dirty="0"/>
              <a:t>9</a:t>
            </a:r>
            <a:r>
              <a:rPr lang="fr-FR" sz="2200" dirty="0" smtClean="0"/>
              <a:t>. Gérer </a:t>
            </a:r>
            <a:r>
              <a:rPr lang="fr-FR" sz="2200" dirty="0"/>
              <a:t>les activités</a:t>
            </a:r>
          </a:p>
          <a:p>
            <a:r>
              <a:rPr lang="fr-FR" sz="2200" dirty="0"/>
              <a:t>10</a:t>
            </a:r>
            <a:r>
              <a:rPr lang="fr-FR" sz="2200" dirty="0" smtClean="0"/>
              <a:t>. Outils </a:t>
            </a:r>
            <a:r>
              <a:rPr lang="fr-FR" sz="2200" dirty="0"/>
              <a:t>de </a:t>
            </a:r>
            <a:r>
              <a:rPr lang="fr-FR" sz="2200" dirty="0" err="1" smtClean="0"/>
              <a:t>TwinSpace</a:t>
            </a:r>
            <a:endParaRPr lang="fr-FR" sz="2200" dirty="0" smtClean="0"/>
          </a:p>
          <a:p>
            <a:r>
              <a:rPr lang="fr-FR" sz="2200" dirty="0" smtClean="0"/>
              <a:t>11. Invitation des membres</a:t>
            </a:r>
            <a:endParaRPr lang="fr-FR" sz="2200" dirty="0"/>
          </a:p>
          <a:p>
            <a:r>
              <a:rPr lang="fr-FR" sz="2200" dirty="0" smtClean="0"/>
              <a:t>12. </a:t>
            </a:r>
            <a:r>
              <a:rPr lang="fr-FR" sz="2200" dirty="0" smtClean="0"/>
              <a:t>Des </a:t>
            </a:r>
            <a:r>
              <a:rPr lang="fr-FR" sz="2200" dirty="0"/>
              <a:t>difficultés, des questions… Besoin d’aide ?</a:t>
            </a:r>
          </a:p>
        </p:txBody>
      </p:sp>
    </p:spTree>
    <p:extLst>
      <p:ext uri="{BB962C8B-B14F-4D97-AF65-F5344CB8AC3E}">
        <p14:creationId xmlns:p14="http://schemas.microsoft.com/office/powerpoint/2010/main" val="2156938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a:grpSpLocks/>
          </p:cNvGrpSpPr>
          <p:nvPr>
            <p:custDataLst>
              <p:tags r:id="rId1"/>
            </p:custDataLst>
          </p:nvPr>
        </p:nvGrpSpPr>
        <p:grpSpPr bwMode="auto">
          <a:xfrm>
            <a:off x="244061" y="802036"/>
            <a:ext cx="8649114" cy="5411439"/>
            <a:chOff x="244326" y="802445"/>
            <a:chExt cx="8648155" cy="5411244"/>
          </a:xfrm>
        </p:grpSpPr>
        <p:sp>
          <p:nvSpPr>
            <p:cNvPr id="7" name="TextBox 1"/>
            <p:cNvSpPr txBox="1">
              <a:spLocks noChangeArrowheads="1"/>
            </p:cNvSpPr>
            <p:nvPr/>
          </p:nvSpPr>
          <p:spPr bwMode="auto">
            <a:xfrm>
              <a:off x="682842" y="802445"/>
              <a:ext cx="1139698" cy="466708"/>
            </a:xfrm>
            <a:prstGeom prst="rect">
              <a:avLst/>
            </a:prstGeom>
            <a:noFill/>
            <a:ln w="9525">
              <a:solidFill>
                <a:schemeClr val="tx1"/>
              </a:solidFill>
              <a:miter lim="800000"/>
              <a:headEnd/>
              <a:tailEnd/>
            </a:ln>
          </p:spPr>
          <p:txBody>
            <a:bodyPr wrap="none">
              <a:spAutoFit/>
            </a:bodyPr>
            <a:lstStyle/>
            <a:p>
              <a:r>
                <a:rPr lang="en-GB" sz="2400" b="1">
                  <a:latin typeface="Calibri" pitchFamily="34" charset="0"/>
                </a:rPr>
                <a:t>Étape 5</a:t>
              </a:r>
            </a:p>
          </p:txBody>
        </p:sp>
        <p:sp>
          <p:nvSpPr>
            <p:cNvPr id="8" name="TextBox 2"/>
            <p:cNvSpPr txBox="1">
              <a:spLocks noChangeArrowheads="1"/>
            </p:cNvSpPr>
            <p:nvPr/>
          </p:nvSpPr>
          <p:spPr bwMode="auto">
            <a:xfrm>
              <a:off x="1979784" y="807503"/>
              <a:ext cx="4752001" cy="461648"/>
            </a:xfrm>
            <a:prstGeom prst="rect">
              <a:avLst/>
            </a:prstGeom>
            <a:noFill/>
            <a:ln w="9525">
              <a:noFill/>
              <a:miter lim="800000"/>
              <a:headEnd/>
              <a:tailEnd/>
            </a:ln>
          </p:spPr>
          <p:txBody>
            <a:bodyPr wrap="square">
              <a:spAutoFit/>
            </a:bodyPr>
            <a:lstStyle/>
            <a:p>
              <a:r>
                <a:rPr lang="fr-LU" sz="2400" b="1" dirty="0">
                  <a:latin typeface="Calibri" pitchFamily="34" charset="0"/>
                </a:rPr>
                <a:t>Prise de contact avec un collègue</a:t>
              </a:r>
              <a:endParaRPr lang="en-GB" sz="2400" b="1" dirty="0">
                <a:latin typeface="Calibri" pitchFamily="34" charset="0"/>
              </a:endParaRPr>
            </a:p>
          </p:txBody>
        </p:sp>
        <p:pic>
          <p:nvPicPr>
            <p:cNvPr id="9" name="Picture 2"/>
            <p:cNvPicPr>
              <a:picLocks noChangeAspect="1" noChangeArrowheads="1"/>
            </p:cNvPicPr>
            <p:nvPr/>
          </p:nvPicPr>
          <p:blipFill>
            <a:blip r:embed="rId3" cstate="print"/>
            <a:srcRect l="6831" t="13776" r="8493"/>
            <a:stretch>
              <a:fillRect/>
            </a:stretch>
          </p:blipFill>
          <p:spPr bwMode="auto">
            <a:xfrm>
              <a:off x="395536" y="1412776"/>
              <a:ext cx="7344816" cy="3942184"/>
            </a:xfrm>
            <a:prstGeom prst="rect">
              <a:avLst/>
            </a:prstGeom>
            <a:noFill/>
            <a:ln w="9525">
              <a:noFill/>
              <a:miter lim="800000"/>
              <a:headEnd/>
              <a:tailEnd/>
            </a:ln>
          </p:spPr>
        </p:pic>
        <p:sp>
          <p:nvSpPr>
            <p:cNvPr id="10" name="TextBox 10"/>
            <p:cNvSpPr txBox="1"/>
            <p:nvPr/>
          </p:nvSpPr>
          <p:spPr>
            <a:xfrm>
              <a:off x="504454" y="5151987"/>
              <a:ext cx="3960001" cy="923297"/>
            </a:xfrm>
            <a:prstGeom prst="rect">
              <a:avLst/>
            </a:prstGeom>
            <a:solidFill>
              <a:schemeClr val="accent1">
                <a:lumMod val="20000"/>
                <a:lumOff val="80000"/>
              </a:schemeClr>
            </a:solidFill>
            <a:ln>
              <a:solidFill>
                <a:schemeClr val="tx2"/>
              </a:solidFill>
            </a:ln>
          </p:spPr>
          <p:txBody>
            <a:bodyPr wrap="square">
              <a:spAutoFit/>
            </a:bodyPr>
            <a:lstStyle/>
            <a:p>
              <a:r>
                <a:rPr lang="fr-LU" i="1" dirty="0">
                  <a:solidFill>
                    <a:schemeClr val="tx2"/>
                  </a:solidFill>
                  <a:latin typeface="Calibri" pitchFamily="34" charset="0"/>
                </a:rPr>
                <a:t>Astuce : Vous pouvez aussi consulter les contacts d'une personne - il peut s'agir de partenaires potentiels.</a:t>
              </a:r>
              <a:endParaRPr lang="en-GB" i="1" dirty="0">
                <a:solidFill>
                  <a:schemeClr val="tx2"/>
                </a:solidFill>
                <a:latin typeface="Calibri" pitchFamily="34" charset="0"/>
              </a:endParaRPr>
            </a:p>
          </p:txBody>
        </p:sp>
        <p:sp>
          <p:nvSpPr>
            <p:cNvPr id="11" name="Oval 11"/>
            <p:cNvSpPr/>
            <p:nvPr/>
          </p:nvSpPr>
          <p:spPr>
            <a:xfrm>
              <a:off x="244326" y="4076992"/>
              <a:ext cx="1296844" cy="72069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 name="Straight Arrow Connector 16"/>
            <p:cNvCxnSpPr>
              <a:endCxn id="11" idx="5"/>
            </p:cNvCxnSpPr>
            <p:nvPr/>
          </p:nvCxnSpPr>
          <p:spPr>
            <a:xfrm flipH="1" flipV="1">
              <a:off x="1351252" y="4692147"/>
              <a:ext cx="196532" cy="41266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Oval 18"/>
            <p:cNvSpPr/>
            <p:nvPr/>
          </p:nvSpPr>
          <p:spPr>
            <a:xfrm>
              <a:off x="2484454" y="1556133"/>
              <a:ext cx="503181" cy="4333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9"/>
            <p:cNvSpPr txBox="1">
              <a:spLocks noChangeArrowheads="1"/>
            </p:cNvSpPr>
            <p:nvPr/>
          </p:nvSpPr>
          <p:spPr bwMode="auto">
            <a:xfrm>
              <a:off x="3276529" y="1484698"/>
              <a:ext cx="5615952" cy="925479"/>
            </a:xfrm>
            <a:prstGeom prst="rect">
              <a:avLst/>
            </a:prstGeom>
            <a:solidFill>
              <a:schemeClr val="bg1"/>
            </a:solidFill>
            <a:ln w="9525">
              <a:solidFill>
                <a:schemeClr val="tx1"/>
              </a:solidFill>
              <a:miter lim="800000"/>
              <a:headEnd/>
              <a:tailEnd/>
            </a:ln>
          </p:spPr>
          <p:txBody>
            <a:bodyPr>
              <a:spAutoFit/>
            </a:bodyPr>
            <a:lstStyle/>
            <a:p>
              <a:r>
                <a:rPr lang="fr-LU" dirty="0">
                  <a:latin typeface="Calibri" pitchFamily="34" charset="0"/>
                </a:rPr>
                <a:t>Si vous avez déjà </a:t>
              </a:r>
              <a:r>
                <a:rPr lang="fr-LU" dirty="0" smtClean="0">
                  <a:latin typeface="Calibri" pitchFamily="34" charset="0"/>
                </a:rPr>
                <a:t>établi un contact </a:t>
              </a:r>
              <a:r>
                <a:rPr lang="fr-LU" dirty="0">
                  <a:latin typeface="Calibri" pitchFamily="34" charset="0"/>
                </a:rPr>
                <a:t>avec la personne, vous pouvez cliquer sur le bouton avec le signe plus vert pour envoyer une demande de contact.</a:t>
              </a:r>
              <a:endParaRPr lang="en-GB" dirty="0">
                <a:latin typeface="Calibri" pitchFamily="34" charset="0"/>
              </a:endParaRPr>
            </a:p>
          </p:txBody>
        </p:sp>
        <p:cxnSp>
          <p:nvCxnSpPr>
            <p:cNvPr id="15" name="Straight Arrow Connector 24"/>
            <p:cNvCxnSpPr>
              <a:stCxn id="14" idx="1"/>
              <a:endCxn id="13" idx="6"/>
            </p:cNvCxnSpPr>
            <p:nvPr/>
          </p:nvCxnSpPr>
          <p:spPr>
            <a:xfrm flipH="1" flipV="1">
              <a:off x="2987636" y="1772025"/>
              <a:ext cx="288893" cy="174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29"/>
            <p:cNvSpPr/>
            <p:nvPr/>
          </p:nvSpPr>
          <p:spPr>
            <a:xfrm>
              <a:off x="5436877" y="4364319"/>
              <a:ext cx="1584149" cy="433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TextBox 30"/>
            <p:cNvSpPr txBox="1">
              <a:spLocks noChangeArrowheads="1"/>
            </p:cNvSpPr>
            <p:nvPr/>
          </p:nvSpPr>
          <p:spPr bwMode="auto">
            <a:xfrm>
              <a:off x="4787660" y="5013583"/>
              <a:ext cx="4104820" cy="1200106"/>
            </a:xfrm>
            <a:prstGeom prst="rect">
              <a:avLst/>
            </a:prstGeom>
            <a:noFill/>
            <a:ln w="9525">
              <a:solidFill>
                <a:schemeClr val="tx1"/>
              </a:solidFill>
              <a:miter lim="800000"/>
              <a:headEnd/>
              <a:tailEnd/>
            </a:ln>
          </p:spPr>
          <p:txBody>
            <a:bodyPr>
              <a:spAutoFit/>
            </a:bodyPr>
            <a:lstStyle/>
            <a:p>
              <a:r>
                <a:rPr lang="fr-LU" dirty="0">
                  <a:latin typeface="Calibri" pitchFamily="34" charset="0"/>
                </a:rPr>
                <a:t>Vous pouvez rédiger un commentaire dans le journal de la personne ou 'aimer' une entrée de journal pour lui montrer que vous êtes intéressé(e).</a:t>
              </a:r>
              <a:endParaRPr lang="en-GB" dirty="0">
                <a:latin typeface="Calibri" pitchFamily="34" charset="0"/>
              </a:endParaRPr>
            </a:p>
          </p:txBody>
        </p:sp>
        <p:cxnSp>
          <p:nvCxnSpPr>
            <p:cNvPr id="18" name="Straight Arrow Connector 32"/>
            <p:cNvCxnSpPr/>
            <p:nvPr/>
          </p:nvCxnSpPr>
          <p:spPr>
            <a:xfrm flipH="1" flipV="1">
              <a:off x="6084506" y="4797691"/>
              <a:ext cx="144445" cy="215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7337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1"/>
          <p:cNvGrpSpPr>
            <a:grpSpLocks/>
          </p:cNvGrpSpPr>
          <p:nvPr>
            <p:custDataLst>
              <p:tags r:id="rId1"/>
            </p:custDataLst>
          </p:nvPr>
        </p:nvGrpSpPr>
        <p:grpSpPr bwMode="auto">
          <a:xfrm>
            <a:off x="468313" y="836712"/>
            <a:ext cx="8135937" cy="5040560"/>
            <a:chOff x="467544" y="837059"/>
            <a:chExt cx="8136905" cy="5039514"/>
          </a:xfrm>
        </p:grpSpPr>
        <p:sp>
          <p:nvSpPr>
            <p:cNvPr id="17411" name="TextBox 1"/>
            <p:cNvSpPr txBox="1">
              <a:spLocks noChangeArrowheads="1"/>
            </p:cNvSpPr>
            <p:nvPr/>
          </p:nvSpPr>
          <p:spPr bwMode="auto">
            <a:xfrm>
              <a:off x="683470" y="874382"/>
              <a:ext cx="1139960" cy="466628"/>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6</a:t>
              </a:r>
            </a:p>
          </p:txBody>
        </p:sp>
        <p:sp>
          <p:nvSpPr>
            <p:cNvPr id="17412" name="TextBox 2"/>
            <p:cNvSpPr txBox="1">
              <a:spLocks noChangeArrowheads="1"/>
            </p:cNvSpPr>
            <p:nvPr/>
          </p:nvSpPr>
          <p:spPr bwMode="auto">
            <a:xfrm>
              <a:off x="1691652" y="837059"/>
              <a:ext cx="3492121" cy="457105"/>
            </a:xfrm>
            <a:prstGeom prst="rect">
              <a:avLst/>
            </a:prstGeom>
            <a:noFill/>
            <a:ln w="9525">
              <a:noFill/>
              <a:miter lim="800000"/>
              <a:headEnd/>
              <a:tailEnd/>
            </a:ln>
          </p:spPr>
          <p:txBody>
            <a:bodyPr wrap="square">
              <a:spAutoFit/>
            </a:bodyPr>
            <a:lstStyle/>
            <a:p>
              <a:r>
                <a:rPr lang="en-GB" sz="2400" b="1" dirty="0" smtClean="0">
                  <a:latin typeface="Calibri" pitchFamily="34" charset="0"/>
                </a:rPr>
                <a:t>      Utilisation </a:t>
              </a:r>
              <a:r>
                <a:rPr lang="en-GB" sz="2400" b="1" dirty="0">
                  <a:latin typeface="Calibri" pitchFamily="34" charset="0"/>
                </a:rPr>
                <a:t>des forums</a:t>
              </a:r>
            </a:p>
          </p:txBody>
        </p:sp>
        <p:pic>
          <p:nvPicPr>
            <p:cNvPr id="17413" name="Picture 2"/>
            <p:cNvPicPr>
              <a:picLocks noChangeAspect="1" noChangeArrowheads="1"/>
            </p:cNvPicPr>
            <p:nvPr/>
          </p:nvPicPr>
          <p:blipFill>
            <a:blip r:embed="rId4" cstate="print"/>
            <a:srcRect l="7661" t="15350" r="8493"/>
            <a:stretch>
              <a:fillRect/>
            </a:stretch>
          </p:blipFill>
          <p:spPr bwMode="auto">
            <a:xfrm>
              <a:off x="467544" y="2996816"/>
              <a:ext cx="7272808" cy="2879757"/>
            </a:xfrm>
            <a:prstGeom prst="rect">
              <a:avLst/>
            </a:prstGeom>
            <a:noFill/>
            <a:ln w="9525">
              <a:noFill/>
              <a:miter lim="800000"/>
              <a:headEnd/>
              <a:tailEnd/>
            </a:ln>
          </p:spPr>
        </p:pic>
        <p:sp>
          <p:nvSpPr>
            <p:cNvPr id="17414" name="TextBox 4"/>
            <p:cNvSpPr txBox="1">
              <a:spLocks noChangeArrowheads="1"/>
            </p:cNvSpPr>
            <p:nvPr/>
          </p:nvSpPr>
          <p:spPr bwMode="auto">
            <a:xfrm>
              <a:off x="1763098" y="1751629"/>
              <a:ext cx="6841351" cy="650740"/>
            </a:xfrm>
            <a:prstGeom prst="rect">
              <a:avLst/>
            </a:prstGeom>
            <a:noFill/>
            <a:ln w="9525">
              <a:solidFill>
                <a:schemeClr val="tx1"/>
              </a:solidFill>
              <a:miter lim="800000"/>
              <a:headEnd/>
              <a:tailEnd/>
            </a:ln>
          </p:spPr>
          <p:txBody>
            <a:bodyPr>
              <a:spAutoFit/>
            </a:bodyPr>
            <a:lstStyle/>
            <a:p>
              <a:r>
                <a:rPr lang="fr-LU" dirty="0">
                  <a:latin typeface="Calibri" pitchFamily="34" charset="0"/>
                </a:rPr>
                <a:t>Vous pouvez utiliser les forums pour publier un message que les autres utilisateurs à la recherche d'un partenaire </a:t>
              </a:r>
              <a:r>
                <a:rPr lang="fr-LU" dirty="0" err="1">
                  <a:latin typeface="Calibri" pitchFamily="34" charset="0"/>
                </a:rPr>
                <a:t>eTwinning</a:t>
              </a:r>
              <a:r>
                <a:rPr lang="fr-LU" dirty="0">
                  <a:latin typeface="Calibri" pitchFamily="34" charset="0"/>
                </a:rPr>
                <a:t> pourront lire.</a:t>
              </a:r>
              <a:endParaRPr lang="en-GB" dirty="0">
                <a:latin typeface="Calibri" pitchFamily="34" charset="0"/>
              </a:endParaRPr>
            </a:p>
          </p:txBody>
        </p:sp>
        <p:sp>
          <p:nvSpPr>
            <p:cNvPr id="6" name="Oval 5"/>
            <p:cNvSpPr/>
            <p:nvPr/>
          </p:nvSpPr>
          <p:spPr>
            <a:xfrm>
              <a:off x="2339428" y="2888502"/>
              <a:ext cx="1152662" cy="2872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8" name="Straight Arrow Connector 7"/>
            <p:cNvCxnSpPr/>
            <p:nvPr/>
          </p:nvCxnSpPr>
          <p:spPr>
            <a:xfrm flipH="1">
              <a:off x="3131686" y="2402369"/>
              <a:ext cx="288960" cy="486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868017" y="3860768"/>
              <a:ext cx="1800439" cy="10079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 name="Straight Arrow Connector 10"/>
            <p:cNvCxnSpPr/>
            <p:nvPr/>
          </p:nvCxnSpPr>
          <p:spPr>
            <a:xfrm>
              <a:off x="5868017" y="2402369"/>
              <a:ext cx="575587" cy="1458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8699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1"/>
          <p:cNvGrpSpPr>
            <a:grpSpLocks/>
          </p:cNvGrpSpPr>
          <p:nvPr>
            <p:custDataLst>
              <p:tags r:id="rId1"/>
            </p:custDataLst>
          </p:nvPr>
        </p:nvGrpSpPr>
        <p:grpSpPr bwMode="auto">
          <a:xfrm>
            <a:off x="756219" y="1339850"/>
            <a:ext cx="7560694" cy="4860925"/>
            <a:chOff x="755575" y="1340100"/>
            <a:chExt cx="7560841" cy="4859956"/>
          </a:xfrm>
        </p:grpSpPr>
        <p:pic>
          <p:nvPicPr>
            <p:cNvPr id="18435" name="Picture 2"/>
            <p:cNvPicPr>
              <a:picLocks noChangeAspect="1" noChangeArrowheads="1"/>
            </p:cNvPicPr>
            <p:nvPr/>
          </p:nvPicPr>
          <p:blipFill>
            <a:blip r:embed="rId4" cstate="print"/>
            <a:srcRect l="72414" t="42165" r="8493" b="27950"/>
            <a:stretch>
              <a:fillRect/>
            </a:stretch>
          </p:blipFill>
          <p:spPr bwMode="auto">
            <a:xfrm>
              <a:off x="755575" y="1628800"/>
              <a:ext cx="3229559" cy="2664296"/>
            </a:xfrm>
            <a:prstGeom prst="rect">
              <a:avLst/>
            </a:prstGeom>
            <a:noFill/>
            <a:ln w="9525">
              <a:noFill/>
              <a:miter lim="800000"/>
              <a:headEnd/>
              <a:tailEnd/>
            </a:ln>
          </p:spPr>
        </p:pic>
        <p:grpSp>
          <p:nvGrpSpPr>
            <p:cNvPr id="18436" name="Group 13"/>
            <p:cNvGrpSpPr>
              <a:grpSpLocks/>
            </p:cNvGrpSpPr>
            <p:nvPr/>
          </p:nvGrpSpPr>
          <p:grpSpPr bwMode="auto">
            <a:xfrm>
              <a:off x="899472" y="1340100"/>
              <a:ext cx="7416944" cy="4859956"/>
              <a:chOff x="899472" y="1340100"/>
              <a:chExt cx="7416944" cy="4859956"/>
            </a:xfrm>
          </p:grpSpPr>
          <p:sp>
            <p:nvSpPr>
              <p:cNvPr id="5" name="TextBox 4"/>
              <p:cNvSpPr txBox="1"/>
              <p:nvPr/>
            </p:nvSpPr>
            <p:spPr>
              <a:xfrm>
                <a:off x="4860361" y="1340100"/>
                <a:ext cx="3456055" cy="1749076"/>
              </a:xfrm>
              <a:prstGeom prst="rect">
                <a:avLst/>
              </a:prstGeom>
              <a:solidFill>
                <a:schemeClr val="accent1">
                  <a:lumMod val="20000"/>
                  <a:lumOff val="80000"/>
                </a:schemeClr>
              </a:solidFill>
              <a:ln>
                <a:solidFill>
                  <a:schemeClr val="tx2"/>
                </a:solidFill>
              </a:ln>
            </p:spPr>
            <p:txBody>
              <a:bodyPr>
                <a:spAutoFit/>
              </a:bodyPr>
              <a:lstStyle/>
              <a:p>
                <a:r>
                  <a:rPr lang="fr-LU" i="1" dirty="0">
                    <a:solidFill>
                      <a:schemeClr val="tx2"/>
                    </a:solidFill>
                    <a:latin typeface="Calibri" pitchFamily="34" charset="0"/>
                  </a:rPr>
                  <a:t>Astuce : Les forums sont regroupés par tranches d'âge. Choisissez le forum qui vous convient le mieux. Si le groupe d'âge n'a pas d'importance, il y a également un forum plus général.</a:t>
                </a:r>
                <a:endParaRPr lang="en-GB" i="1" dirty="0">
                  <a:solidFill>
                    <a:schemeClr val="tx2"/>
                  </a:solidFill>
                  <a:latin typeface="Calibri" pitchFamily="34" charset="0"/>
                </a:endParaRPr>
              </a:p>
            </p:txBody>
          </p:sp>
          <p:cxnSp>
            <p:nvCxnSpPr>
              <p:cNvPr id="7" name="Straight Arrow Connector 6"/>
              <p:cNvCxnSpPr>
                <a:stCxn id="5" idx="1"/>
              </p:cNvCxnSpPr>
              <p:nvPr/>
            </p:nvCxnSpPr>
            <p:spPr>
              <a:xfrm flipH="1">
                <a:off x="3131540" y="2079727"/>
                <a:ext cx="1728821" cy="55710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47445" y="2781263"/>
                <a:ext cx="1512916" cy="100786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70911" y="2852686"/>
                <a:ext cx="2376534" cy="4317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43" name="TextBox 10"/>
              <p:cNvSpPr txBox="1">
                <a:spLocks noChangeArrowheads="1"/>
              </p:cNvSpPr>
              <p:nvPr/>
            </p:nvSpPr>
            <p:spPr bwMode="auto">
              <a:xfrm>
                <a:off x="899472" y="4725563"/>
                <a:ext cx="2663877" cy="1474493"/>
              </a:xfrm>
              <a:prstGeom prst="rect">
                <a:avLst/>
              </a:prstGeom>
              <a:noFill/>
              <a:ln w="9525">
                <a:solidFill>
                  <a:schemeClr val="tx1"/>
                </a:solidFill>
                <a:miter lim="800000"/>
                <a:headEnd/>
                <a:tailEnd/>
              </a:ln>
            </p:spPr>
            <p:txBody>
              <a:bodyPr>
                <a:spAutoFit/>
              </a:bodyPr>
              <a:lstStyle/>
              <a:p>
                <a:r>
                  <a:rPr lang="fr-LU" dirty="0">
                    <a:latin typeface="Calibri" pitchFamily="34" charset="0"/>
                  </a:rPr>
                  <a:t>Pour accéder à un forum, il suffit de cliquer sur le tire du forum (par exemple, </a:t>
                </a:r>
                <a:r>
                  <a:rPr lang="fr-LU" b="1" dirty="0" err="1">
                    <a:latin typeface="Calibri" pitchFamily="34" charset="0"/>
                  </a:rPr>
                  <a:t>eTwinning</a:t>
                </a:r>
                <a:r>
                  <a:rPr lang="fr-LU" b="1" dirty="0">
                    <a:latin typeface="Calibri" pitchFamily="34" charset="0"/>
                  </a:rPr>
                  <a:t> </a:t>
                </a:r>
                <a:r>
                  <a:rPr lang="fr-LU" b="1" dirty="0" err="1">
                    <a:latin typeface="Calibri" pitchFamily="34" charset="0"/>
                  </a:rPr>
                  <a:t>Projects</a:t>
                </a:r>
                <a:r>
                  <a:rPr lang="fr-LU" b="1" dirty="0">
                    <a:latin typeface="Calibri" pitchFamily="34" charset="0"/>
                  </a:rPr>
                  <a:t> : 12-15</a:t>
                </a:r>
                <a:r>
                  <a:rPr lang="fr-LU" dirty="0">
                    <a:latin typeface="Calibri" pitchFamily="34" charset="0"/>
                  </a:rPr>
                  <a:t>).</a:t>
                </a:r>
                <a:endParaRPr lang="en-GB" dirty="0">
                  <a:latin typeface="Calibri" pitchFamily="34" charset="0"/>
                </a:endParaRPr>
              </a:p>
            </p:txBody>
          </p:sp>
          <p:cxnSp>
            <p:nvCxnSpPr>
              <p:cNvPr id="13" name="Straight Arrow Connector 12"/>
              <p:cNvCxnSpPr/>
              <p:nvPr/>
            </p:nvCxnSpPr>
            <p:spPr>
              <a:xfrm flipV="1">
                <a:off x="1691650" y="3284400"/>
                <a:ext cx="215904" cy="1441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4" name="TextBox 2"/>
          <p:cNvSpPr txBox="1">
            <a:spLocks noChangeArrowheads="1"/>
          </p:cNvSpPr>
          <p:nvPr/>
        </p:nvSpPr>
        <p:spPr bwMode="auto">
          <a:xfrm>
            <a:off x="1692275" y="836712"/>
            <a:ext cx="4464050" cy="457200"/>
          </a:xfrm>
          <a:prstGeom prst="rect">
            <a:avLst/>
          </a:prstGeom>
          <a:noFill/>
          <a:ln w="9525">
            <a:noFill/>
            <a:miter lim="800000"/>
            <a:headEnd/>
            <a:tailEnd/>
          </a:ln>
        </p:spPr>
        <p:txBody>
          <a:bodyPr>
            <a:spAutoFit/>
          </a:bodyPr>
          <a:lstStyle/>
          <a:p>
            <a:r>
              <a:rPr lang="en-GB" sz="2400" b="1" dirty="0" smtClean="0">
                <a:latin typeface="Calibri" pitchFamily="34" charset="0"/>
              </a:rPr>
              <a:t>      Utilisation </a:t>
            </a:r>
            <a:r>
              <a:rPr lang="en-GB" sz="2400" b="1" dirty="0">
                <a:latin typeface="Calibri" pitchFamily="34" charset="0"/>
              </a:rPr>
              <a:t>des forums</a:t>
            </a:r>
          </a:p>
        </p:txBody>
      </p:sp>
      <p:sp>
        <p:nvSpPr>
          <p:cNvPr id="15" name="TextBox 1"/>
          <p:cNvSpPr txBox="1">
            <a:spLocks noChangeArrowheads="1"/>
          </p:cNvSpPr>
          <p:nvPr/>
        </p:nvSpPr>
        <p:spPr bwMode="auto">
          <a:xfrm>
            <a:off x="684213" y="874043"/>
            <a:ext cx="1139824" cy="46672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6</a:t>
            </a:r>
          </a:p>
        </p:txBody>
      </p:sp>
    </p:spTree>
    <p:extLst>
      <p:ext uri="{BB962C8B-B14F-4D97-AF65-F5344CB8AC3E}">
        <p14:creationId xmlns:p14="http://schemas.microsoft.com/office/powerpoint/2010/main" val="4184494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2"/>
          <p:cNvGrpSpPr>
            <a:grpSpLocks/>
          </p:cNvGrpSpPr>
          <p:nvPr>
            <p:custDataLst>
              <p:tags r:id="rId1"/>
            </p:custDataLst>
          </p:nvPr>
        </p:nvGrpSpPr>
        <p:grpSpPr bwMode="auto">
          <a:xfrm>
            <a:off x="684213" y="1351360"/>
            <a:ext cx="7991475" cy="4109639"/>
            <a:chOff x="683568" y="1351685"/>
            <a:chExt cx="7992888" cy="4109180"/>
          </a:xfrm>
        </p:grpSpPr>
        <p:pic>
          <p:nvPicPr>
            <p:cNvPr id="19461" name="Picture 2"/>
            <p:cNvPicPr>
              <a:picLocks noChangeAspect="1" noChangeArrowheads="1"/>
            </p:cNvPicPr>
            <p:nvPr/>
          </p:nvPicPr>
          <p:blipFill>
            <a:blip r:embed="rId4" cstate="print"/>
            <a:srcRect l="6831" t="13776" r="8493" b="35825"/>
            <a:stretch>
              <a:fillRect/>
            </a:stretch>
          </p:blipFill>
          <p:spPr bwMode="auto">
            <a:xfrm>
              <a:off x="683568" y="2276872"/>
              <a:ext cx="7344816" cy="2304256"/>
            </a:xfrm>
            <a:prstGeom prst="rect">
              <a:avLst/>
            </a:prstGeom>
            <a:noFill/>
            <a:ln w="9525">
              <a:noFill/>
              <a:miter lim="800000"/>
              <a:headEnd/>
              <a:tailEnd/>
            </a:ln>
          </p:spPr>
        </p:pic>
        <p:sp>
          <p:nvSpPr>
            <p:cNvPr id="5" name="Oval 4"/>
            <p:cNvSpPr/>
            <p:nvPr/>
          </p:nvSpPr>
          <p:spPr>
            <a:xfrm>
              <a:off x="899506" y="3429092"/>
              <a:ext cx="1656055" cy="28730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Box 5"/>
            <p:cNvSpPr txBox="1"/>
            <p:nvPr/>
          </p:nvSpPr>
          <p:spPr>
            <a:xfrm>
              <a:off x="1836297" y="1351685"/>
              <a:ext cx="6840159" cy="925409"/>
            </a:xfrm>
            <a:prstGeom prst="rect">
              <a:avLst/>
            </a:prstGeom>
            <a:solidFill>
              <a:schemeClr val="accent1">
                <a:lumMod val="20000"/>
                <a:lumOff val="80000"/>
              </a:schemeClr>
            </a:solidFill>
            <a:ln>
              <a:solidFill>
                <a:schemeClr val="tx2"/>
              </a:solidFill>
            </a:ln>
          </p:spPr>
          <p:txBody>
            <a:bodyPr>
              <a:spAutoFit/>
            </a:bodyPr>
            <a:lstStyle/>
            <a:p>
              <a:r>
                <a:rPr lang="fr-LU" i="1" dirty="0">
                  <a:solidFill>
                    <a:schemeClr val="tx2"/>
                  </a:solidFill>
                  <a:latin typeface="Calibri" pitchFamily="34" charset="0"/>
                </a:rPr>
                <a:t>Astuce : Avant de publier un message sur le forum, il est utile de parcourir les messages existants pour voir si la liste comporte des entrées qui pourraient vous intéresser.</a:t>
              </a:r>
              <a:endParaRPr lang="en-GB" i="1" dirty="0">
                <a:solidFill>
                  <a:schemeClr val="tx2"/>
                </a:solidFill>
                <a:latin typeface="Calibri" pitchFamily="34" charset="0"/>
              </a:endParaRPr>
            </a:p>
          </p:txBody>
        </p:sp>
        <p:cxnSp>
          <p:nvCxnSpPr>
            <p:cNvPr id="8" name="Straight Arrow Connector 7"/>
            <p:cNvCxnSpPr>
              <a:endCxn id="5" idx="7"/>
            </p:cNvCxnSpPr>
            <p:nvPr/>
          </p:nvCxnSpPr>
          <p:spPr>
            <a:xfrm flipH="1">
              <a:off x="2313037" y="2276872"/>
              <a:ext cx="602529" cy="119429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99506" y="4076720"/>
              <a:ext cx="1368667" cy="288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66" name="TextBox 9"/>
            <p:cNvSpPr txBox="1">
              <a:spLocks noChangeArrowheads="1"/>
            </p:cNvSpPr>
            <p:nvPr/>
          </p:nvSpPr>
          <p:spPr bwMode="auto">
            <a:xfrm>
              <a:off x="755018" y="5084670"/>
              <a:ext cx="5452439" cy="376195"/>
            </a:xfrm>
            <a:prstGeom prst="rect">
              <a:avLst/>
            </a:prstGeom>
            <a:noFill/>
            <a:ln w="9525">
              <a:solidFill>
                <a:schemeClr val="tx1"/>
              </a:solidFill>
              <a:miter lim="800000"/>
              <a:headEnd/>
              <a:tailEnd/>
            </a:ln>
          </p:spPr>
          <p:txBody>
            <a:bodyPr wrap="none">
              <a:spAutoFit/>
            </a:bodyPr>
            <a:lstStyle/>
            <a:p>
              <a:r>
                <a:rPr lang="fr-LU">
                  <a:latin typeface="Calibri" pitchFamily="34" charset="0"/>
                </a:rPr>
                <a:t>Pour consulter un message du forum, cliquez sur le titre.</a:t>
              </a:r>
              <a:endParaRPr lang="en-GB">
                <a:latin typeface="Calibri" pitchFamily="34" charset="0"/>
              </a:endParaRPr>
            </a:p>
          </p:txBody>
        </p:sp>
        <p:cxnSp>
          <p:nvCxnSpPr>
            <p:cNvPr id="12" name="Straight Arrow Connector 11"/>
            <p:cNvCxnSpPr/>
            <p:nvPr/>
          </p:nvCxnSpPr>
          <p:spPr>
            <a:xfrm flipH="1" flipV="1">
              <a:off x="1836297" y="4365612"/>
              <a:ext cx="142900" cy="7190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
          <p:cNvSpPr txBox="1">
            <a:spLocks noChangeArrowheads="1"/>
          </p:cNvSpPr>
          <p:nvPr/>
        </p:nvSpPr>
        <p:spPr bwMode="auto">
          <a:xfrm>
            <a:off x="684213" y="874043"/>
            <a:ext cx="1139824" cy="46672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6</a:t>
            </a:r>
          </a:p>
        </p:txBody>
      </p:sp>
      <p:sp>
        <p:nvSpPr>
          <p:cNvPr id="14" name="TextBox 2"/>
          <p:cNvSpPr txBox="1">
            <a:spLocks noChangeArrowheads="1"/>
          </p:cNvSpPr>
          <p:nvPr/>
        </p:nvSpPr>
        <p:spPr bwMode="auto">
          <a:xfrm>
            <a:off x="1692275" y="836712"/>
            <a:ext cx="3491706" cy="457200"/>
          </a:xfrm>
          <a:prstGeom prst="rect">
            <a:avLst/>
          </a:prstGeom>
          <a:noFill/>
          <a:ln w="9525">
            <a:noFill/>
            <a:miter lim="800000"/>
            <a:headEnd/>
            <a:tailEnd/>
          </a:ln>
        </p:spPr>
        <p:txBody>
          <a:bodyPr wrap="square">
            <a:spAutoFit/>
          </a:bodyPr>
          <a:lstStyle/>
          <a:p>
            <a:r>
              <a:rPr lang="en-GB" sz="2400" b="1" dirty="0" smtClean="0">
                <a:latin typeface="Calibri" pitchFamily="34" charset="0"/>
              </a:rPr>
              <a:t>      Utilisation </a:t>
            </a:r>
            <a:r>
              <a:rPr lang="en-GB" sz="2400" b="1" dirty="0">
                <a:latin typeface="Calibri" pitchFamily="34" charset="0"/>
              </a:rPr>
              <a:t>des forums</a:t>
            </a:r>
          </a:p>
        </p:txBody>
      </p:sp>
    </p:spTree>
    <p:extLst>
      <p:ext uri="{BB962C8B-B14F-4D97-AF65-F5344CB8AC3E}">
        <p14:creationId xmlns:p14="http://schemas.microsoft.com/office/powerpoint/2010/main" val="1331719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6"/>
          <p:cNvGrpSpPr>
            <a:grpSpLocks/>
          </p:cNvGrpSpPr>
          <p:nvPr>
            <p:custDataLst>
              <p:tags r:id="rId1"/>
            </p:custDataLst>
          </p:nvPr>
        </p:nvGrpSpPr>
        <p:grpSpPr bwMode="auto">
          <a:xfrm>
            <a:off x="683568" y="1704457"/>
            <a:ext cx="8136904" cy="4448073"/>
            <a:chOff x="682923" y="1053103"/>
            <a:chExt cx="8138058" cy="5050193"/>
          </a:xfrm>
        </p:grpSpPr>
        <p:pic>
          <p:nvPicPr>
            <p:cNvPr id="20485" name="Picture 2"/>
            <p:cNvPicPr>
              <a:picLocks noChangeAspect="1" noChangeArrowheads="1"/>
            </p:cNvPicPr>
            <p:nvPr/>
          </p:nvPicPr>
          <p:blipFill>
            <a:blip r:embed="rId4" cstate="print"/>
            <a:srcRect l="6831" t="13776" r="8493" b="16927"/>
            <a:stretch>
              <a:fillRect/>
            </a:stretch>
          </p:blipFill>
          <p:spPr bwMode="auto">
            <a:xfrm>
              <a:off x="683568" y="1916832"/>
              <a:ext cx="7344816" cy="3168352"/>
            </a:xfrm>
            <a:prstGeom prst="rect">
              <a:avLst/>
            </a:prstGeom>
            <a:noFill/>
            <a:ln w="9525">
              <a:noFill/>
              <a:miter lim="800000"/>
              <a:headEnd/>
              <a:tailEnd/>
            </a:ln>
          </p:spPr>
        </p:pic>
        <p:sp>
          <p:nvSpPr>
            <p:cNvPr id="20486" name="TextBox 4"/>
            <p:cNvSpPr txBox="1">
              <a:spLocks noChangeArrowheads="1"/>
            </p:cNvSpPr>
            <p:nvPr/>
          </p:nvSpPr>
          <p:spPr bwMode="auto">
            <a:xfrm>
              <a:off x="682923" y="1053103"/>
              <a:ext cx="8138058" cy="646269"/>
            </a:xfrm>
            <a:prstGeom prst="rect">
              <a:avLst/>
            </a:prstGeom>
            <a:noFill/>
            <a:ln w="9525">
              <a:solidFill>
                <a:schemeClr val="tx1"/>
              </a:solidFill>
              <a:miter lim="800000"/>
              <a:headEnd/>
              <a:tailEnd/>
            </a:ln>
          </p:spPr>
          <p:txBody>
            <a:bodyPr wrap="square">
              <a:spAutoFit/>
            </a:bodyPr>
            <a:lstStyle/>
            <a:p>
              <a:r>
                <a:rPr lang="fr-LU" dirty="0">
                  <a:latin typeface="Calibri" pitchFamily="34" charset="0"/>
                </a:rPr>
                <a:t>Le message du forum s'affiche. Si vous le souhaitez, vous pouvez réagir à ce message en appuyant sur le bouton </a:t>
              </a:r>
              <a:r>
                <a:rPr lang="fr-LU" b="1" dirty="0">
                  <a:latin typeface="Calibri" pitchFamily="34" charset="0"/>
                </a:rPr>
                <a:t>RÉPONDRE</a:t>
              </a:r>
              <a:r>
                <a:rPr lang="fr-LU" dirty="0">
                  <a:latin typeface="Calibri" pitchFamily="34" charset="0"/>
                </a:rPr>
                <a:t>.</a:t>
              </a:r>
              <a:endParaRPr lang="en-GB" dirty="0">
                <a:latin typeface="Calibri" pitchFamily="34" charset="0"/>
              </a:endParaRPr>
            </a:p>
          </p:txBody>
        </p:sp>
        <p:sp>
          <p:nvSpPr>
            <p:cNvPr id="6" name="Oval 5"/>
            <p:cNvSpPr/>
            <p:nvPr/>
          </p:nvSpPr>
          <p:spPr>
            <a:xfrm>
              <a:off x="2052187" y="2421174"/>
              <a:ext cx="1224136" cy="2873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6516870" y="3357709"/>
              <a:ext cx="863722" cy="574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flipH="1">
              <a:off x="2987357" y="1629087"/>
              <a:ext cx="576345" cy="792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0"/>
            </p:cNvCxnSpPr>
            <p:nvPr/>
          </p:nvCxnSpPr>
          <p:spPr>
            <a:xfrm>
              <a:off x="6083420" y="1629087"/>
              <a:ext cx="865311" cy="1728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83568" y="3716450"/>
              <a:ext cx="1224136" cy="12968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TextBox 12"/>
            <p:cNvSpPr txBox="1"/>
            <p:nvPr/>
          </p:nvSpPr>
          <p:spPr>
            <a:xfrm>
              <a:off x="970946" y="5054978"/>
              <a:ext cx="5545129" cy="1048318"/>
            </a:xfrm>
            <a:prstGeom prst="rect">
              <a:avLst/>
            </a:prstGeom>
            <a:solidFill>
              <a:schemeClr val="accent1">
                <a:lumMod val="20000"/>
                <a:lumOff val="80000"/>
              </a:schemeClr>
            </a:solidFill>
            <a:ln>
              <a:solidFill>
                <a:schemeClr val="tx2"/>
              </a:solidFill>
            </a:ln>
          </p:spPr>
          <p:txBody>
            <a:bodyPr wrap="square">
              <a:spAutoFit/>
            </a:bodyPr>
            <a:lstStyle/>
            <a:p>
              <a:r>
                <a:rPr lang="fr-LU" i="1" dirty="0">
                  <a:solidFill>
                    <a:schemeClr val="tx2"/>
                  </a:solidFill>
                  <a:latin typeface="Calibri" pitchFamily="34" charset="0"/>
                </a:rPr>
                <a:t>Astuce :  Vous pouvez consulter les autres personnes qui ont répondu au message. Il peut également s'agir de partenaires de projet potentiels.</a:t>
              </a:r>
              <a:endParaRPr lang="en-GB" i="1" dirty="0">
                <a:solidFill>
                  <a:schemeClr val="tx2"/>
                </a:solidFill>
                <a:latin typeface="Calibri" pitchFamily="34" charset="0"/>
              </a:endParaRPr>
            </a:p>
          </p:txBody>
        </p:sp>
        <p:cxnSp>
          <p:nvCxnSpPr>
            <p:cNvPr id="15" name="Straight Arrow Connector 14"/>
            <p:cNvCxnSpPr>
              <a:endCxn id="12" idx="5"/>
            </p:cNvCxnSpPr>
            <p:nvPr/>
          </p:nvCxnSpPr>
          <p:spPr>
            <a:xfrm flipH="1" flipV="1">
              <a:off x="1728433" y="4823393"/>
              <a:ext cx="179270" cy="23158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
          <p:cNvSpPr txBox="1">
            <a:spLocks noChangeArrowheads="1"/>
          </p:cNvSpPr>
          <p:nvPr/>
        </p:nvSpPr>
        <p:spPr bwMode="auto">
          <a:xfrm>
            <a:off x="684213" y="874043"/>
            <a:ext cx="1139824" cy="46672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6</a:t>
            </a:r>
          </a:p>
        </p:txBody>
      </p:sp>
      <p:sp>
        <p:nvSpPr>
          <p:cNvPr id="16" name="TextBox 2"/>
          <p:cNvSpPr txBox="1">
            <a:spLocks noChangeArrowheads="1"/>
          </p:cNvSpPr>
          <p:nvPr/>
        </p:nvSpPr>
        <p:spPr bwMode="auto">
          <a:xfrm>
            <a:off x="1692275" y="836712"/>
            <a:ext cx="3491706" cy="457200"/>
          </a:xfrm>
          <a:prstGeom prst="rect">
            <a:avLst/>
          </a:prstGeom>
          <a:noFill/>
          <a:ln w="9525">
            <a:noFill/>
            <a:miter lim="800000"/>
            <a:headEnd/>
            <a:tailEnd/>
          </a:ln>
        </p:spPr>
        <p:txBody>
          <a:bodyPr wrap="square">
            <a:spAutoFit/>
          </a:bodyPr>
          <a:lstStyle/>
          <a:p>
            <a:r>
              <a:rPr lang="en-GB" sz="2400" b="1" dirty="0" smtClean="0">
                <a:latin typeface="Calibri" pitchFamily="34" charset="0"/>
              </a:rPr>
              <a:t>      Utilisation </a:t>
            </a:r>
            <a:r>
              <a:rPr lang="en-GB" sz="2400" b="1" dirty="0">
                <a:latin typeface="Calibri" pitchFamily="34" charset="0"/>
              </a:rPr>
              <a:t>des forums</a:t>
            </a:r>
          </a:p>
        </p:txBody>
      </p:sp>
    </p:spTree>
    <p:extLst>
      <p:ext uri="{BB962C8B-B14F-4D97-AF65-F5344CB8AC3E}">
        <p14:creationId xmlns:p14="http://schemas.microsoft.com/office/powerpoint/2010/main" val="1031062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0"/>
          <p:cNvGrpSpPr>
            <a:grpSpLocks/>
          </p:cNvGrpSpPr>
          <p:nvPr>
            <p:custDataLst>
              <p:tags r:id="rId1"/>
            </p:custDataLst>
          </p:nvPr>
        </p:nvGrpSpPr>
        <p:grpSpPr bwMode="auto">
          <a:xfrm>
            <a:off x="502841" y="2318112"/>
            <a:ext cx="8224837" cy="3374301"/>
            <a:chOff x="467544" y="1556792"/>
            <a:chExt cx="8226194" cy="3373976"/>
          </a:xfrm>
        </p:grpSpPr>
        <p:pic>
          <p:nvPicPr>
            <p:cNvPr id="21509" name="Picture 2"/>
            <p:cNvPicPr>
              <a:picLocks noChangeAspect="1" noChangeArrowheads="1"/>
            </p:cNvPicPr>
            <p:nvPr/>
          </p:nvPicPr>
          <p:blipFill>
            <a:blip r:embed="rId4" cstate="print"/>
            <a:srcRect l="6831" t="18500" r="8493" b="42125"/>
            <a:stretch>
              <a:fillRect/>
            </a:stretch>
          </p:blipFill>
          <p:spPr bwMode="auto">
            <a:xfrm>
              <a:off x="467544" y="1556792"/>
              <a:ext cx="8226194" cy="2016224"/>
            </a:xfrm>
            <a:prstGeom prst="rect">
              <a:avLst/>
            </a:prstGeom>
            <a:noFill/>
            <a:ln w="9525">
              <a:noFill/>
              <a:miter lim="800000"/>
              <a:headEnd/>
              <a:tailEnd/>
            </a:ln>
          </p:spPr>
        </p:pic>
        <p:sp>
          <p:nvSpPr>
            <p:cNvPr id="21510" name="TextBox 4"/>
            <p:cNvSpPr txBox="1">
              <a:spLocks noChangeArrowheads="1"/>
            </p:cNvSpPr>
            <p:nvPr/>
          </p:nvSpPr>
          <p:spPr bwMode="auto">
            <a:xfrm>
              <a:off x="3419193" y="4005345"/>
              <a:ext cx="3745530" cy="925423"/>
            </a:xfrm>
            <a:prstGeom prst="rect">
              <a:avLst/>
            </a:prstGeom>
            <a:noFill/>
            <a:ln w="9525">
              <a:solidFill>
                <a:schemeClr val="tx1"/>
              </a:solidFill>
              <a:miter lim="800000"/>
              <a:headEnd/>
              <a:tailEnd/>
            </a:ln>
          </p:spPr>
          <p:txBody>
            <a:bodyPr>
              <a:spAutoFit/>
            </a:bodyPr>
            <a:lstStyle/>
            <a:p>
              <a:r>
                <a:rPr lang="fr-LU" dirty="0">
                  <a:latin typeface="Calibri" pitchFamily="34" charset="0"/>
                </a:rPr>
                <a:t>Pour publier un message sur le forum, il suffit de cliquer sur le bouton </a:t>
              </a:r>
              <a:r>
                <a:rPr lang="fr-LU" b="1" dirty="0">
                  <a:latin typeface="Calibri" pitchFamily="34" charset="0"/>
                </a:rPr>
                <a:t>CRÉER UN MESSAGE</a:t>
              </a:r>
              <a:r>
                <a:rPr lang="fr-LU" dirty="0">
                  <a:latin typeface="Calibri" pitchFamily="34" charset="0"/>
                </a:rPr>
                <a:t>.</a:t>
              </a:r>
              <a:endParaRPr lang="en-GB" dirty="0">
                <a:latin typeface="Calibri" pitchFamily="34" charset="0"/>
              </a:endParaRPr>
            </a:p>
          </p:txBody>
        </p:sp>
        <p:sp>
          <p:nvSpPr>
            <p:cNvPr id="6" name="Oval 5"/>
            <p:cNvSpPr/>
            <p:nvPr/>
          </p:nvSpPr>
          <p:spPr>
            <a:xfrm>
              <a:off x="5867522" y="3140240"/>
              <a:ext cx="1440101" cy="4333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8" name="Straight Arrow Connector 7"/>
            <p:cNvCxnSpPr/>
            <p:nvPr/>
          </p:nvCxnSpPr>
          <p:spPr>
            <a:xfrm flipV="1">
              <a:off x="5867522" y="3500569"/>
              <a:ext cx="360422" cy="5047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1"/>
          <p:cNvSpPr txBox="1">
            <a:spLocks noChangeArrowheads="1"/>
          </p:cNvSpPr>
          <p:nvPr/>
        </p:nvSpPr>
        <p:spPr bwMode="auto">
          <a:xfrm>
            <a:off x="684213" y="874043"/>
            <a:ext cx="1139824" cy="46672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6</a:t>
            </a:r>
          </a:p>
        </p:txBody>
      </p:sp>
      <p:sp>
        <p:nvSpPr>
          <p:cNvPr id="10" name="TextBox 2"/>
          <p:cNvSpPr txBox="1">
            <a:spLocks noChangeArrowheads="1"/>
          </p:cNvSpPr>
          <p:nvPr/>
        </p:nvSpPr>
        <p:spPr bwMode="auto">
          <a:xfrm>
            <a:off x="1692275" y="836712"/>
            <a:ext cx="3491706" cy="457200"/>
          </a:xfrm>
          <a:prstGeom prst="rect">
            <a:avLst/>
          </a:prstGeom>
          <a:noFill/>
          <a:ln w="9525">
            <a:noFill/>
            <a:miter lim="800000"/>
            <a:headEnd/>
            <a:tailEnd/>
          </a:ln>
        </p:spPr>
        <p:txBody>
          <a:bodyPr wrap="square">
            <a:spAutoFit/>
          </a:bodyPr>
          <a:lstStyle/>
          <a:p>
            <a:r>
              <a:rPr lang="en-GB" sz="2400" b="1" dirty="0" smtClean="0">
                <a:latin typeface="Calibri" pitchFamily="34" charset="0"/>
              </a:rPr>
              <a:t>      Utilisation </a:t>
            </a:r>
            <a:r>
              <a:rPr lang="en-GB" sz="2400" b="1" dirty="0">
                <a:latin typeface="Calibri" pitchFamily="34" charset="0"/>
              </a:rPr>
              <a:t>des forums</a:t>
            </a:r>
          </a:p>
        </p:txBody>
      </p:sp>
    </p:spTree>
    <p:extLst>
      <p:ext uri="{BB962C8B-B14F-4D97-AF65-F5344CB8AC3E}">
        <p14:creationId xmlns:p14="http://schemas.microsoft.com/office/powerpoint/2010/main" val="1658914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7"/>
          <p:cNvGrpSpPr>
            <a:grpSpLocks/>
          </p:cNvGrpSpPr>
          <p:nvPr>
            <p:custDataLst>
              <p:tags r:id="rId1"/>
            </p:custDataLst>
          </p:nvPr>
        </p:nvGrpSpPr>
        <p:grpSpPr bwMode="auto">
          <a:xfrm>
            <a:off x="271463" y="1468586"/>
            <a:ext cx="7993062" cy="4729036"/>
            <a:chOff x="179512" y="1295849"/>
            <a:chExt cx="7992888" cy="4728460"/>
          </a:xfrm>
        </p:grpSpPr>
        <p:pic>
          <p:nvPicPr>
            <p:cNvPr id="22533" name="Picture 3"/>
            <p:cNvPicPr>
              <a:picLocks noChangeAspect="1" noChangeArrowheads="1"/>
            </p:cNvPicPr>
            <p:nvPr/>
          </p:nvPicPr>
          <p:blipFill>
            <a:blip r:embed="rId4" cstate="print"/>
            <a:srcRect l="6831" t="20074" r="8493"/>
            <a:stretch>
              <a:fillRect/>
            </a:stretch>
          </p:blipFill>
          <p:spPr bwMode="auto">
            <a:xfrm>
              <a:off x="827584" y="1700808"/>
              <a:ext cx="7344816" cy="3654152"/>
            </a:xfrm>
            <a:prstGeom prst="rect">
              <a:avLst/>
            </a:prstGeom>
            <a:noFill/>
            <a:ln w="9525">
              <a:noFill/>
              <a:miter lim="800000"/>
              <a:headEnd/>
              <a:tailEnd/>
            </a:ln>
          </p:spPr>
        </p:pic>
        <p:sp>
          <p:nvSpPr>
            <p:cNvPr id="22534" name="TextBox 5"/>
            <p:cNvSpPr txBox="1">
              <a:spLocks noChangeArrowheads="1"/>
            </p:cNvSpPr>
            <p:nvPr/>
          </p:nvSpPr>
          <p:spPr bwMode="auto">
            <a:xfrm>
              <a:off x="2555948" y="1295849"/>
              <a:ext cx="3424162" cy="376192"/>
            </a:xfrm>
            <a:prstGeom prst="rect">
              <a:avLst/>
            </a:prstGeom>
            <a:noFill/>
            <a:ln w="9525">
              <a:solidFill>
                <a:schemeClr val="tx1"/>
              </a:solidFill>
              <a:miter lim="800000"/>
              <a:headEnd/>
              <a:tailEnd/>
            </a:ln>
          </p:spPr>
          <p:txBody>
            <a:bodyPr wrap="none">
              <a:spAutoFit/>
            </a:bodyPr>
            <a:lstStyle/>
            <a:p>
              <a:r>
                <a:rPr lang="fr-LU">
                  <a:latin typeface="Calibri" pitchFamily="34" charset="0"/>
                </a:rPr>
                <a:t>Attribuez un titre à votre message.</a:t>
              </a:r>
              <a:endParaRPr lang="en-GB">
                <a:latin typeface="Calibri" pitchFamily="34" charset="0"/>
              </a:endParaRPr>
            </a:p>
          </p:txBody>
        </p:sp>
        <p:sp>
          <p:nvSpPr>
            <p:cNvPr id="7" name="Oval 6"/>
            <p:cNvSpPr/>
            <p:nvPr/>
          </p:nvSpPr>
          <p:spPr>
            <a:xfrm>
              <a:off x="2124157" y="2492551"/>
              <a:ext cx="935018" cy="360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a:endCxn id="7" idx="7"/>
            </p:cNvCxnSpPr>
            <p:nvPr/>
          </p:nvCxnSpPr>
          <p:spPr>
            <a:xfrm flipH="1">
              <a:off x="2922244" y="1700808"/>
              <a:ext cx="621627" cy="8445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37" name="TextBox 9"/>
            <p:cNvSpPr txBox="1">
              <a:spLocks noChangeArrowheads="1"/>
            </p:cNvSpPr>
            <p:nvPr/>
          </p:nvSpPr>
          <p:spPr bwMode="auto">
            <a:xfrm>
              <a:off x="6011860" y="5373513"/>
              <a:ext cx="2160540" cy="650796"/>
            </a:xfrm>
            <a:prstGeom prst="rect">
              <a:avLst/>
            </a:prstGeom>
            <a:noFill/>
            <a:ln w="9525">
              <a:solidFill>
                <a:schemeClr val="tx1"/>
              </a:solidFill>
              <a:miter lim="800000"/>
              <a:headEnd/>
              <a:tailEnd/>
            </a:ln>
          </p:spPr>
          <p:txBody>
            <a:bodyPr>
              <a:spAutoFit/>
            </a:bodyPr>
            <a:lstStyle/>
            <a:p>
              <a:r>
                <a:rPr lang="en-GB">
                  <a:latin typeface="Calibri" pitchFamily="34" charset="0"/>
                </a:rPr>
                <a:t>Sélectionnez les sujets pertinents.</a:t>
              </a:r>
            </a:p>
          </p:txBody>
        </p:sp>
        <p:sp>
          <p:nvSpPr>
            <p:cNvPr id="11" name="Oval 10"/>
            <p:cNvSpPr/>
            <p:nvPr/>
          </p:nvSpPr>
          <p:spPr>
            <a:xfrm>
              <a:off x="1979698" y="4581447"/>
              <a:ext cx="936605" cy="360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 name="Straight Arrow Connector 11"/>
            <p:cNvCxnSpPr>
              <a:stCxn id="22537" idx="1"/>
              <a:endCxn id="11" idx="6"/>
            </p:cNvCxnSpPr>
            <p:nvPr/>
          </p:nvCxnSpPr>
          <p:spPr>
            <a:xfrm flipH="1" flipV="1">
              <a:off x="2916302" y="4760813"/>
              <a:ext cx="3095558" cy="934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0" name="TextBox 12"/>
            <p:cNvSpPr txBox="1">
              <a:spLocks noChangeArrowheads="1"/>
            </p:cNvSpPr>
            <p:nvPr/>
          </p:nvSpPr>
          <p:spPr bwMode="auto">
            <a:xfrm>
              <a:off x="179512" y="3789381"/>
              <a:ext cx="2379611" cy="376192"/>
            </a:xfrm>
            <a:prstGeom prst="rect">
              <a:avLst/>
            </a:prstGeom>
            <a:noFill/>
            <a:ln w="9525">
              <a:solidFill>
                <a:schemeClr val="tx1"/>
              </a:solidFill>
              <a:miter lim="800000"/>
              <a:headEnd/>
              <a:tailEnd/>
            </a:ln>
          </p:spPr>
          <p:txBody>
            <a:bodyPr wrap="none">
              <a:spAutoFit/>
            </a:bodyPr>
            <a:lstStyle/>
            <a:p>
              <a:r>
                <a:rPr lang="en-GB">
                  <a:latin typeface="Calibri" pitchFamily="34" charset="0"/>
                </a:rPr>
                <a:t>Rédigez votre message.</a:t>
              </a:r>
            </a:p>
          </p:txBody>
        </p:sp>
        <p:sp>
          <p:nvSpPr>
            <p:cNvPr id="14" name="Oval 13"/>
            <p:cNvSpPr/>
            <p:nvPr/>
          </p:nvSpPr>
          <p:spPr>
            <a:xfrm>
              <a:off x="1908261" y="2852870"/>
              <a:ext cx="935018" cy="3603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5" name="Straight Arrow Connector 14"/>
            <p:cNvCxnSpPr>
              <a:endCxn id="14" idx="3"/>
            </p:cNvCxnSpPr>
            <p:nvPr/>
          </p:nvCxnSpPr>
          <p:spPr>
            <a:xfrm flipV="1">
              <a:off x="1108179" y="3160808"/>
              <a:ext cx="936605" cy="628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
          <p:cNvSpPr txBox="1">
            <a:spLocks noChangeArrowheads="1"/>
          </p:cNvSpPr>
          <p:nvPr/>
        </p:nvSpPr>
        <p:spPr bwMode="auto">
          <a:xfrm>
            <a:off x="684213" y="874043"/>
            <a:ext cx="1139824" cy="46672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6</a:t>
            </a:r>
          </a:p>
        </p:txBody>
      </p:sp>
      <p:sp>
        <p:nvSpPr>
          <p:cNvPr id="18" name="TextBox 2"/>
          <p:cNvSpPr txBox="1">
            <a:spLocks noChangeArrowheads="1"/>
          </p:cNvSpPr>
          <p:nvPr/>
        </p:nvSpPr>
        <p:spPr bwMode="auto">
          <a:xfrm>
            <a:off x="1692275" y="836712"/>
            <a:ext cx="3491706" cy="457200"/>
          </a:xfrm>
          <a:prstGeom prst="rect">
            <a:avLst/>
          </a:prstGeom>
          <a:noFill/>
          <a:ln w="9525">
            <a:noFill/>
            <a:miter lim="800000"/>
            <a:headEnd/>
            <a:tailEnd/>
          </a:ln>
        </p:spPr>
        <p:txBody>
          <a:bodyPr wrap="square">
            <a:spAutoFit/>
          </a:bodyPr>
          <a:lstStyle/>
          <a:p>
            <a:r>
              <a:rPr lang="en-GB" sz="2400" b="1" dirty="0" smtClean="0">
                <a:latin typeface="Calibri" pitchFamily="34" charset="0"/>
              </a:rPr>
              <a:t>      Utilisation </a:t>
            </a:r>
            <a:r>
              <a:rPr lang="en-GB" sz="2400" b="1" dirty="0">
                <a:latin typeface="Calibri" pitchFamily="34" charset="0"/>
              </a:rPr>
              <a:t>des forums</a:t>
            </a:r>
          </a:p>
        </p:txBody>
      </p:sp>
    </p:spTree>
    <p:extLst>
      <p:ext uri="{BB962C8B-B14F-4D97-AF65-F5344CB8AC3E}">
        <p14:creationId xmlns:p14="http://schemas.microsoft.com/office/powerpoint/2010/main" val="3544788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7"/>
          <p:cNvGrpSpPr>
            <a:grpSpLocks/>
          </p:cNvGrpSpPr>
          <p:nvPr>
            <p:custDataLst>
              <p:tags r:id="rId1"/>
            </p:custDataLst>
          </p:nvPr>
        </p:nvGrpSpPr>
        <p:grpSpPr bwMode="auto">
          <a:xfrm>
            <a:off x="179388" y="1772539"/>
            <a:ext cx="8779575" cy="4385800"/>
            <a:chOff x="179512" y="1124744"/>
            <a:chExt cx="8779891" cy="5037219"/>
          </a:xfrm>
        </p:grpSpPr>
        <p:pic>
          <p:nvPicPr>
            <p:cNvPr id="23557" name="Picture 2"/>
            <p:cNvPicPr>
              <a:picLocks noChangeAspect="1" noChangeArrowheads="1"/>
            </p:cNvPicPr>
            <p:nvPr/>
          </p:nvPicPr>
          <p:blipFill>
            <a:blip r:embed="rId4" cstate="print"/>
            <a:srcRect l="8492" t="37399" r="9323" b="15350"/>
            <a:stretch>
              <a:fillRect/>
            </a:stretch>
          </p:blipFill>
          <p:spPr bwMode="auto">
            <a:xfrm>
              <a:off x="755576" y="1988840"/>
              <a:ext cx="8079298" cy="2448272"/>
            </a:xfrm>
            <a:prstGeom prst="rect">
              <a:avLst/>
            </a:prstGeom>
            <a:noFill/>
            <a:ln w="9525">
              <a:noFill/>
              <a:miter lim="800000"/>
              <a:headEnd/>
              <a:tailEnd/>
            </a:ln>
          </p:spPr>
        </p:pic>
        <p:sp>
          <p:nvSpPr>
            <p:cNvPr id="23558" name="TextBox 4"/>
            <p:cNvSpPr txBox="1">
              <a:spLocks noChangeArrowheads="1"/>
            </p:cNvSpPr>
            <p:nvPr/>
          </p:nvSpPr>
          <p:spPr bwMode="auto">
            <a:xfrm>
              <a:off x="3419872" y="1124744"/>
              <a:ext cx="3168352" cy="648072"/>
            </a:xfrm>
            <a:prstGeom prst="rect">
              <a:avLst/>
            </a:prstGeom>
            <a:noFill/>
            <a:ln w="9525">
              <a:solidFill>
                <a:schemeClr val="tx1"/>
              </a:solidFill>
              <a:miter lim="800000"/>
              <a:headEnd/>
              <a:tailEnd/>
            </a:ln>
          </p:spPr>
          <p:txBody>
            <a:bodyPr>
              <a:spAutoFit/>
            </a:bodyPr>
            <a:lstStyle/>
            <a:p>
              <a:r>
                <a:rPr lang="fr-LU">
                  <a:latin typeface="Calibri" pitchFamily="34" charset="0"/>
                </a:rPr>
                <a:t>Il est recommandé de choisir une discipline (le cas échéant).</a:t>
              </a:r>
              <a:endParaRPr lang="en-GB">
                <a:latin typeface="Calibri" pitchFamily="34" charset="0"/>
              </a:endParaRPr>
            </a:p>
          </p:txBody>
        </p:sp>
        <p:cxnSp>
          <p:nvCxnSpPr>
            <p:cNvPr id="7" name="Straight Arrow Connector 6"/>
            <p:cNvCxnSpPr/>
            <p:nvPr/>
          </p:nvCxnSpPr>
          <p:spPr>
            <a:xfrm flipH="1">
              <a:off x="4356375" y="1773515"/>
              <a:ext cx="287348" cy="574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7"/>
            <p:cNvSpPr txBox="1">
              <a:spLocks noChangeArrowheads="1"/>
            </p:cNvSpPr>
            <p:nvPr/>
          </p:nvSpPr>
          <p:spPr bwMode="auto">
            <a:xfrm>
              <a:off x="6299545" y="2997340"/>
              <a:ext cx="2305133" cy="650803"/>
            </a:xfrm>
            <a:prstGeom prst="rect">
              <a:avLst/>
            </a:prstGeom>
            <a:noFill/>
            <a:ln w="9525">
              <a:solidFill>
                <a:schemeClr val="tx1"/>
              </a:solidFill>
              <a:miter lim="800000"/>
              <a:headEnd/>
              <a:tailEnd/>
            </a:ln>
          </p:spPr>
          <p:txBody>
            <a:bodyPr>
              <a:spAutoFit/>
            </a:bodyPr>
            <a:lstStyle/>
            <a:p>
              <a:r>
                <a:rPr lang="fr-LU">
                  <a:latin typeface="Calibri" pitchFamily="34" charset="0"/>
                </a:rPr>
                <a:t>Choisissez la langue de votre message.</a:t>
              </a:r>
              <a:endParaRPr lang="en-GB">
                <a:latin typeface="Calibri" pitchFamily="34" charset="0"/>
              </a:endParaRPr>
            </a:p>
          </p:txBody>
        </p:sp>
        <p:cxnSp>
          <p:nvCxnSpPr>
            <p:cNvPr id="10" name="Straight Arrow Connector 9"/>
            <p:cNvCxnSpPr/>
            <p:nvPr/>
          </p:nvCxnSpPr>
          <p:spPr>
            <a:xfrm flipH="1">
              <a:off x="5651821" y="3284646"/>
              <a:ext cx="576284" cy="73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9512" y="3192644"/>
              <a:ext cx="2088431" cy="2969319"/>
            </a:xfrm>
            <a:prstGeom prst="rect">
              <a:avLst/>
            </a:prstGeom>
            <a:solidFill>
              <a:schemeClr val="accent1">
                <a:lumMod val="20000"/>
                <a:lumOff val="80000"/>
              </a:schemeClr>
            </a:solidFill>
            <a:ln>
              <a:solidFill>
                <a:schemeClr val="tx2"/>
              </a:solidFill>
            </a:ln>
          </p:spPr>
          <p:txBody>
            <a:bodyPr wrap="square">
              <a:spAutoFit/>
            </a:bodyPr>
            <a:lstStyle/>
            <a:p>
              <a:r>
                <a:rPr lang="fr-LU" i="1" dirty="0">
                  <a:solidFill>
                    <a:schemeClr val="tx2"/>
                  </a:solidFill>
                  <a:latin typeface="Calibri" pitchFamily="34" charset="0"/>
                </a:rPr>
                <a:t>Astuce : Il est utile d'ajouter des mots clés à votre message, de sorte que ce dernier apparaisse lors des recherches effectuées sur le forum.</a:t>
              </a:r>
              <a:endParaRPr lang="en-GB" i="1" dirty="0">
                <a:solidFill>
                  <a:schemeClr val="tx2"/>
                </a:solidFill>
                <a:latin typeface="Calibri" pitchFamily="34" charset="0"/>
              </a:endParaRPr>
            </a:p>
          </p:txBody>
        </p:sp>
        <p:cxnSp>
          <p:nvCxnSpPr>
            <p:cNvPr id="13" name="Straight Arrow Connector 12"/>
            <p:cNvCxnSpPr/>
            <p:nvPr/>
          </p:nvCxnSpPr>
          <p:spPr>
            <a:xfrm flipV="1">
              <a:off x="1979802" y="3932274"/>
              <a:ext cx="576283" cy="7301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556085" y="4005291"/>
              <a:ext cx="1511354" cy="5031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65" name="TextBox 14"/>
            <p:cNvSpPr txBox="1">
              <a:spLocks noChangeArrowheads="1"/>
            </p:cNvSpPr>
            <p:nvPr/>
          </p:nvSpPr>
          <p:spPr bwMode="auto">
            <a:xfrm>
              <a:off x="4211907" y="5084670"/>
              <a:ext cx="4747496" cy="369291"/>
            </a:xfrm>
            <a:prstGeom prst="rect">
              <a:avLst/>
            </a:prstGeom>
            <a:noFill/>
            <a:ln w="9525">
              <a:solidFill>
                <a:schemeClr val="tx1"/>
              </a:solidFill>
              <a:miter lim="800000"/>
              <a:headEnd/>
              <a:tailEnd/>
            </a:ln>
          </p:spPr>
          <p:txBody>
            <a:bodyPr wrap="none">
              <a:spAutoFit/>
            </a:bodyPr>
            <a:lstStyle/>
            <a:p>
              <a:r>
                <a:rPr lang="fr-LU" dirty="0">
                  <a:latin typeface="Calibri" pitchFamily="34" charset="0"/>
                </a:rPr>
                <a:t>Cliquez sur le bouton </a:t>
              </a:r>
              <a:r>
                <a:rPr lang="fr-LU" b="1" dirty="0">
                  <a:latin typeface="Calibri" pitchFamily="34" charset="0"/>
                </a:rPr>
                <a:t>PUBLIER VOTRE MESSAGE</a:t>
              </a:r>
              <a:r>
                <a:rPr lang="fr-LU" dirty="0">
                  <a:latin typeface="Calibri" pitchFamily="34" charset="0"/>
                </a:rPr>
                <a:t>.</a:t>
              </a:r>
              <a:endParaRPr lang="en-GB" dirty="0">
                <a:latin typeface="Calibri" pitchFamily="34" charset="0"/>
              </a:endParaRPr>
            </a:p>
          </p:txBody>
        </p:sp>
        <p:cxnSp>
          <p:nvCxnSpPr>
            <p:cNvPr id="17" name="Straight Arrow Connector 16"/>
            <p:cNvCxnSpPr/>
            <p:nvPr/>
          </p:nvCxnSpPr>
          <p:spPr>
            <a:xfrm flipH="1" flipV="1">
              <a:off x="3708651" y="4437042"/>
              <a:ext cx="503256" cy="647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
          <p:cNvSpPr txBox="1">
            <a:spLocks noChangeArrowheads="1"/>
          </p:cNvSpPr>
          <p:nvPr/>
        </p:nvSpPr>
        <p:spPr bwMode="auto">
          <a:xfrm>
            <a:off x="684213" y="874043"/>
            <a:ext cx="1139824" cy="46672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6</a:t>
            </a:r>
          </a:p>
        </p:txBody>
      </p:sp>
      <p:sp>
        <p:nvSpPr>
          <p:cNvPr id="18" name="TextBox 2"/>
          <p:cNvSpPr txBox="1">
            <a:spLocks noChangeArrowheads="1"/>
          </p:cNvSpPr>
          <p:nvPr/>
        </p:nvSpPr>
        <p:spPr bwMode="auto">
          <a:xfrm>
            <a:off x="1692275" y="836712"/>
            <a:ext cx="3491706" cy="457200"/>
          </a:xfrm>
          <a:prstGeom prst="rect">
            <a:avLst/>
          </a:prstGeom>
          <a:noFill/>
          <a:ln w="9525">
            <a:noFill/>
            <a:miter lim="800000"/>
            <a:headEnd/>
            <a:tailEnd/>
          </a:ln>
        </p:spPr>
        <p:txBody>
          <a:bodyPr wrap="square">
            <a:spAutoFit/>
          </a:bodyPr>
          <a:lstStyle/>
          <a:p>
            <a:r>
              <a:rPr lang="en-GB" sz="2400" b="1" dirty="0" smtClean="0">
                <a:latin typeface="Calibri" pitchFamily="34" charset="0"/>
              </a:rPr>
              <a:t>      Utilisation </a:t>
            </a:r>
            <a:r>
              <a:rPr lang="en-GB" sz="2400" b="1" dirty="0">
                <a:latin typeface="Calibri" pitchFamily="34" charset="0"/>
              </a:rPr>
              <a:t>des forums</a:t>
            </a:r>
          </a:p>
        </p:txBody>
      </p:sp>
    </p:spTree>
    <p:extLst>
      <p:ext uri="{BB962C8B-B14F-4D97-AF65-F5344CB8AC3E}">
        <p14:creationId xmlns:p14="http://schemas.microsoft.com/office/powerpoint/2010/main" val="1836995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3"/>
          <p:cNvGrpSpPr>
            <a:grpSpLocks/>
          </p:cNvGrpSpPr>
          <p:nvPr/>
        </p:nvGrpSpPr>
        <p:grpSpPr bwMode="auto">
          <a:xfrm>
            <a:off x="250825" y="764704"/>
            <a:ext cx="8469519" cy="5328592"/>
            <a:chOff x="251520" y="761061"/>
            <a:chExt cx="8468345" cy="5838463"/>
          </a:xfrm>
        </p:grpSpPr>
        <p:sp>
          <p:nvSpPr>
            <p:cNvPr id="27" name="Rectangle 26"/>
            <p:cNvSpPr/>
            <p:nvPr/>
          </p:nvSpPr>
          <p:spPr>
            <a:xfrm>
              <a:off x="1330870" y="3645252"/>
              <a:ext cx="4249149" cy="2873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172" name="Picture 6" descr="TS_home_page.png"/>
            <p:cNvPicPr>
              <a:picLocks noChangeAspect="1"/>
            </p:cNvPicPr>
            <p:nvPr/>
          </p:nvPicPr>
          <p:blipFill>
            <a:blip r:embed="rId3" cstate="print"/>
            <a:srcRect b="78349"/>
            <a:stretch>
              <a:fillRect/>
            </a:stretch>
          </p:blipFill>
          <p:spPr bwMode="auto">
            <a:xfrm>
              <a:off x="683568" y="3068960"/>
              <a:ext cx="7417676" cy="1484784"/>
            </a:xfrm>
            <a:prstGeom prst="rect">
              <a:avLst/>
            </a:prstGeom>
            <a:noFill/>
            <a:ln w="9525">
              <a:noFill/>
              <a:miter lim="800000"/>
              <a:headEnd/>
              <a:tailEnd/>
            </a:ln>
          </p:spPr>
        </p:pic>
        <p:sp>
          <p:nvSpPr>
            <p:cNvPr id="7173" name="TextBox 24"/>
            <p:cNvSpPr txBox="1">
              <a:spLocks noChangeArrowheads="1"/>
            </p:cNvSpPr>
            <p:nvPr/>
          </p:nvSpPr>
          <p:spPr bwMode="auto">
            <a:xfrm>
              <a:off x="540207" y="761061"/>
              <a:ext cx="5832782" cy="461655"/>
            </a:xfrm>
            <a:prstGeom prst="rect">
              <a:avLst/>
            </a:prstGeom>
            <a:solidFill>
              <a:srgbClr val="FFFF00"/>
            </a:solidFill>
            <a:ln w="9525">
              <a:solidFill>
                <a:schemeClr val="tx1"/>
              </a:solidFill>
              <a:miter lim="800000"/>
              <a:headEnd/>
              <a:tailEnd/>
            </a:ln>
          </p:spPr>
          <p:txBody>
            <a:bodyPr wrap="square">
              <a:spAutoFit/>
            </a:bodyPr>
            <a:lstStyle/>
            <a:p>
              <a:r>
                <a:rPr lang="fr-LU" sz="2400" b="1" dirty="0">
                  <a:latin typeface="Calibri" pitchFamily="34" charset="0"/>
                </a:rPr>
                <a:t>Éléments de la page d'accueil </a:t>
              </a:r>
              <a:r>
                <a:rPr lang="fr-LU" sz="2400" b="1" dirty="0" smtClean="0">
                  <a:latin typeface="Calibri" pitchFamily="34" charset="0"/>
                </a:rPr>
                <a:t>du </a:t>
              </a:r>
              <a:r>
                <a:rPr lang="fr-LU" sz="2400" b="1" dirty="0" err="1" smtClean="0">
                  <a:latin typeface="Calibri" pitchFamily="34" charset="0"/>
                </a:rPr>
                <a:t>TwinSpace</a:t>
              </a:r>
              <a:endParaRPr lang="en-GB" sz="2400" b="1" dirty="0">
                <a:latin typeface="Calibri" pitchFamily="34" charset="0"/>
              </a:endParaRPr>
            </a:p>
          </p:txBody>
        </p:sp>
        <p:grpSp>
          <p:nvGrpSpPr>
            <p:cNvPr id="7174" name="Group 44"/>
            <p:cNvGrpSpPr>
              <a:grpSpLocks/>
            </p:cNvGrpSpPr>
            <p:nvPr/>
          </p:nvGrpSpPr>
          <p:grpSpPr bwMode="auto">
            <a:xfrm>
              <a:off x="3780118" y="3356333"/>
              <a:ext cx="4939747" cy="2294679"/>
              <a:chOff x="3780118" y="3356333"/>
              <a:chExt cx="4939747" cy="2294679"/>
            </a:xfrm>
          </p:grpSpPr>
          <p:sp>
            <p:nvSpPr>
              <p:cNvPr id="33" name="Oval 32"/>
              <p:cNvSpPr/>
              <p:nvPr/>
            </p:nvSpPr>
            <p:spPr>
              <a:xfrm>
                <a:off x="6011760" y="3356333"/>
                <a:ext cx="1007922" cy="3603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34" name="Straight Arrow Connector 33"/>
              <p:cNvCxnSpPr>
                <a:stCxn id="7188" idx="0"/>
              </p:cNvCxnSpPr>
              <p:nvPr/>
            </p:nvCxnSpPr>
            <p:spPr>
              <a:xfrm flipV="1">
                <a:off x="6249992" y="3716688"/>
                <a:ext cx="266523" cy="10087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8" name="TextBox 34"/>
              <p:cNvSpPr txBox="1">
                <a:spLocks noChangeArrowheads="1"/>
              </p:cNvSpPr>
              <p:nvPr/>
            </p:nvSpPr>
            <p:spPr bwMode="auto">
              <a:xfrm>
                <a:off x="3780118" y="4725471"/>
                <a:ext cx="4939747" cy="925541"/>
              </a:xfrm>
              <a:prstGeom prst="rect">
                <a:avLst/>
              </a:prstGeom>
              <a:noFill/>
              <a:ln w="9525">
                <a:solidFill>
                  <a:schemeClr val="tx1"/>
                </a:solidFill>
                <a:miter lim="800000"/>
                <a:headEnd/>
                <a:tailEnd/>
              </a:ln>
            </p:spPr>
            <p:txBody>
              <a:bodyPr>
                <a:spAutoFit/>
              </a:bodyPr>
              <a:lstStyle/>
              <a:p>
                <a:r>
                  <a:rPr lang="fr-LU">
                    <a:latin typeface="Calibri" pitchFamily="34" charset="0"/>
                  </a:rPr>
                  <a:t>Ce bouton vous permet de vous déconnecter de votre TwinSpace ou de gérer votre profil TwinSpace.</a:t>
                </a:r>
                <a:endParaRPr lang="en-GB">
                  <a:latin typeface="Calibri" pitchFamily="34" charset="0"/>
                </a:endParaRPr>
              </a:p>
            </p:txBody>
          </p:sp>
        </p:grpSp>
        <p:grpSp>
          <p:nvGrpSpPr>
            <p:cNvPr id="7175" name="Group 45"/>
            <p:cNvGrpSpPr>
              <a:grpSpLocks/>
            </p:cNvGrpSpPr>
            <p:nvPr/>
          </p:nvGrpSpPr>
          <p:grpSpPr bwMode="auto">
            <a:xfrm>
              <a:off x="2339752" y="4108920"/>
              <a:ext cx="5112568" cy="2490604"/>
              <a:chOff x="2339752" y="4108920"/>
              <a:chExt cx="5112568" cy="2490604"/>
            </a:xfrm>
          </p:grpSpPr>
          <p:sp>
            <p:nvSpPr>
              <p:cNvPr id="7183" name="TextBox 35"/>
              <p:cNvSpPr txBox="1">
                <a:spLocks noChangeArrowheads="1"/>
              </p:cNvSpPr>
              <p:nvPr/>
            </p:nvSpPr>
            <p:spPr bwMode="auto">
              <a:xfrm>
                <a:off x="2339752" y="5948823"/>
                <a:ext cx="5112568" cy="650701"/>
              </a:xfrm>
              <a:prstGeom prst="rect">
                <a:avLst/>
              </a:prstGeom>
              <a:noFill/>
              <a:ln w="9525">
                <a:solidFill>
                  <a:schemeClr val="tx1"/>
                </a:solidFill>
                <a:miter lim="800000"/>
                <a:headEnd/>
                <a:tailEnd/>
              </a:ln>
            </p:spPr>
            <p:txBody>
              <a:bodyPr>
                <a:spAutoFit/>
              </a:bodyPr>
              <a:lstStyle/>
              <a:p>
                <a:r>
                  <a:rPr lang="fr-LU">
                    <a:latin typeface="Calibri" pitchFamily="34" charset="0"/>
                  </a:rPr>
                  <a:t>Ceci est un lien public vers votre TwinSpace, si vous en avez besoin !</a:t>
                </a:r>
                <a:endParaRPr lang="en-GB">
                  <a:latin typeface="Calibri" pitchFamily="34" charset="0"/>
                </a:endParaRPr>
              </a:p>
            </p:txBody>
          </p:sp>
          <p:cxnSp>
            <p:nvCxnSpPr>
              <p:cNvPr id="37" name="Straight Arrow Connector 36"/>
              <p:cNvCxnSpPr/>
              <p:nvPr/>
            </p:nvCxnSpPr>
            <p:spPr>
              <a:xfrm flipV="1">
                <a:off x="3061005" y="4508832"/>
                <a:ext cx="71428" cy="1439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339752" y="4108920"/>
                <a:ext cx="2303268" cy="3603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nvGrpSpPr>
            <p:cNvPr id="7176" name="Group 46"/>
            <p:cNvGrpSpPr>
              <a:grpSpLocks/>
            </p:cNvGrpSpPr>
            <p:nvPr/>
          </p:nvGrpSpPr>
          <p:grpSpPr bwMode="auto">
            <a:xfrm>
              <a:off x="251520" y="4005064"/>
              <a:ext cx="1944216" cy="1848401"/>
              <a:chOff x="251520" y="4005064"/>
              <a:chExt cx="1944216" cy="1848401"/>
            </a:xfrm>
          </p:grpSpPr>
          <p:sp>
            <p:nvSpPr>
              <p:cNvPr id="39" name="Oval 38"/>
              <p:cNvSpPr/>
              <p:nvPr/>
            </p:nvSpPr>
            <p:spPr>
              <a:xfrm>
                <a:off x="1475313" y="4005607"/>
                <a:ext cx="720625" cy="3603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41" name="Straight Arrow Connector 40"/>
              <p:cNvCxnSpPr/>
              <p:nvPr/>
            </p:nvCxnSpPr>
            <p:spPr>
              <a:xfrm flipV="1">
                <a:off x="899130" y="4184990"/>
                <a:ext cx="576183" cy="468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2" name="TextBox 41"/>
              <p:cNvSpPr txBox="1">
                <a:spLocks noChangeArrowheads="1"/>
              </p:cNvSpPr>
              <p:nvPr/>
            </p:nvSpPr>
            <p:spPr bwMode="auto">
              <a:xfrm>
                <a:off x="251520" y="4652957"/>
                <a:ext cx="1368093" cy="1200508"/>
              </a:xfrm>
              <a:prstGeom prst="rect">
                <a:avLst/>
              </a:prstGeom>
              <a:noFill/>
              <a:ln w="9525">
                <a:solidFill>
                  <a:schemeClr val="tx1"/>
                </a:solidFill>
                <a:miter lim="800000"/>
                <a:headEnd/>
                <a:tailEnd/>
              </a:ln>
            </p:spPr>
            <p:txBody>
              <a:bodyPr>
                <a:spAutoFit/>
              </a:bodyPr>
              <a:lstStyle/>
              <a:p>
                <a:r>
                  <a:rPr lang="fr-LU">
                    <a:latin typeface="Calibri" pitchFamily="34" charset="0"/>
                  </a:rPr>
                  <a:t>Ceci est le nom de votre TwinSpace.</a:t>
                </a:r>
                <a:endParaRPr lang="en-GB">
                  <a:latin typeface="Calibri" pitchFamily="34" charset="0"/>
                </a:endParaRPr>
              </a:p>
            </p:txBody>
          </p:sp>
        </p:grpSp>
        <p:grpSp>
          <p:nvGrpSpPr>
            <p:cNvPr id="7177" name="Group 48"/>
            <p:cNvGrpSpPr>
              <a:grpSpLocks/>
            </p:cNvGrpSpPr>
            <p:nvPr/>
          </p:nvGrpSpPr>
          <p:grpSpPr bwMode="auto">
            <a:xfrm>
              <a:off x="683260" y="1889103"/>
              <a:ext cx="3816838" cy="1756149"/>
              <a:chOff x="683260" y="1889103"/>
              <a:chExt cx="3816838" cy="1756149"/>
            </a:xfrm>
          </p:grpSpPr>
          <p:sp>
            <p:nvSpPr>
              <p:cNvPr id="26" name="TextBox 25"/>
              <p:cNvSpPr txBox="1"/>
              <p:nvPr/>
            </p:nvSpPr>
            <p:spPr>
              <a:xfrm>
                <a:off x="683260" y="1889103"/>
                <a:ext cx="3816838" cy="923311"/>
              </a:xfrm>
              <a:prstGeom prst="rect">
                <a:avLst/>
              </a:prstGeom>
              <a:solidFill>
                <a:schemeClr val="accent1">
                  <a:lumMod val="40000"/>
                  <a:lumOff val="60000"/>
                </a:schemeClr>
              </a:solidFill>
              <a:ln>
                <a:solidFill>
                  <a:schemeClr val="tx2"/>
                </a:solidFill>
              </a:ln>
            </p:spPr>
            <p:txBody>
              <a:bodyPr wrap="square">
                <a:spAutoFit/>
              </a:bodyPr>
              <a:lstStyle/>
              <a:p>
                <a:pPr>
                  <a:defRPr/>
                </a:pPr>
                <a:r>
                  <a:rPr lang="fr-LU" i="1" dirty="0">
                    <a:solidFill>
                      <a:schemeClr val="tx2"/>
                    </a:solidFill>
                    <a:latin typeface="Calibri" pitchFamily="34" charset="0"/>
                  </a:rPr>
                  <a:t>Astuce : Utilisez les onglets situés en haut de la page pour accéder aux différentes sections du </a:t>
                </a:r>
                <a:r>
                  <a:rPr lang="fr-LU" i="1" dirty="0" err="1">
                    <a:solidFill>
                      <a:schemeClr val="tx2"/>
                    </a:solidFill>
                    <a:latin typeface="Calibri" pitchFamily="34" charset="0"/>
                  </a:rPr>
                  <a:t>TwinSpace</a:t>
                </a:r>
                <a:r>
                  <a:rPr lang="fr-LU" i="1" dirty="0">
                    <a:solidFill>
                      <a:schemeClr val="tx2"/>
                    </a:solidFill>
                    <a:latin typeface="Calibri" pitchFamily="34" charset="0"/>
                  </a:rPr>
                  <a:t>.</a:t>
                </a:r>
                <a:endParaRPr lang="en-GB" i="1" dirty="0">
                  <a:solidFill>
                    <a:schemeClr val="tx2"/>
                  </a:solidFill>
                  <a:latin typeface="Calibri" pitchFamily="34" charset="0"/>
                </a:endParaRPr>
              </a:p>
            </p:txBody>
          </p:sp>
          <p:cxnSp>
            <p:nvCxnSpPr>
              <p:cNvPr id="48" name="Straight Arrow Connector 47"/>
              <p:cNvCxnSpPr/>
              <p:nvPr/>
            </p:nvCxnSpPr>
            <p:spPr>
              <a:xfrm>
                <a:off x="3203712" y="2812413"/>
                <a:ext cx="71577" cy="83283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672639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3"/>
          <p:cNvGrpSpPr>
            <a:grpSpLocks/>
          </p:cNvGrpSpPr>
          <p:nvPr/>
        </p:nvGrpSpPr>
        <p:grpSpPr bwMode="auto">
          <a:xfrm>
            <a:off x="250825" y="1436583"/>
            <a:ext cx="8427228" cy="5259412"/>
            <a:chOff x="251520" y="1437035"/>
            <a:chExt cx="8427054" cy="5259569"/>
          </a:xfrm>
        </p:grpSpPr>
        <p:pic>
          <p:nvPicPr>
            <p:cNvPr id="8196" name="Picture 12" descr="TS_home_page.png"/>
            <p:cNvPicPr>
              <a:picLocks noChangeAspect="1"/>
            </p:cNvPicPr>
            <p:nvPr/>
          </p:nvPicPr>
          <p:blipFill>
            <a:blip r:embed="rId3" cstate="print"/>
            <a:srcRect l="8884" t="20599" r="43205" b="27950"/>
            <a:stretch>
              <a:fillRect/>
            </a:stretch>
          </p:blipFill>
          <p:spPr bwMode="auto">
            <a:xfrm>
              <a:off x="323528" y="1486008"/>
              <a:ext cx="4032448" cy="3815768"/>
            </a:xfrm>
            <a:prstGeom prst="rect">
              <a:avLst/>
            </a:prstGeom>
            <a:noFill/>
            <a:ln w="9525">
              <a:noFill/>
              <a:miter lim="800000"/>
              <a:headEnd/>
              <a:tailEnd/>
            </a:ln>
          </p:spPr>
        </p:pic>
        <p:grpSp>
          <p:nvGrpSpPr>
            <p:cNvPr id="8197" name="Group 24"/>
            <p:cNvGrpSpPr>
              <a:grpSpLocks/>
            </p:cNvGrpSpPr>
            <p:nvPr/>
          </p:nvGrpSpPr>
          <p:grpSpPr bwMode="auto">
            <a:xfrm>
              <a:off x="251520" y="1437035"/>
              <a:ext cx="8427054" cy="1200365"/>
              <a:chOff x="251520" y="1437035"/>
              <a:chExt cx="8427054" cy="1200365"/>
            </a:xfrm>
          </p:grpSpPr>
          <p:sp>
            <p:nvSpPr>
              <p:cNvPr id="8210" name="TextBox 19"/>
              <p:cNvSpPr txBox="1">
                <a:spLocks noChangeArrowheads="1"/>
              </p:cNvSpPr>
              <p:nvPr/>
            </p:nvSpPr>
            <p:spPr bwMode="auto">
              <a:xfrm>
                <a:off x="4500599" y="1437035"/>
                <a:ext cx="4177975" cy="1200365"/>
              </a:xfrm>
              <a:prstGeom prst="rect">
                <a:avLst/>
              </a:prstGeom>
              <a:noFill/>
              <a:ln w="9525">
                <a:solidFill>
                  <a:schemeClr val="tx1"/>
                </a:solidFill>
                <a:miter lim="800000"/>
                <a:headEnd/>
                <a:tailEnd/>
              </a:ln>
            </p:spPr>
            <p:txBody>
              <a:bodyPr>
                <a:spAutoFit/>
              </a:bodyPr>
              <a:lstStyle/>
              <a:p>
                <a:r>
                  <a:rPr lang="fr-LU" dirty="0">
                    <a:latin typeface="Calibri" pitchFamily="34" charset="0"/>
                  </a:rPr>
                  <a:t>Ceci est votre </a:t>
                </a:r>
                <a:r>
                  <a:rPr lang="fr-LU" b="1" dirty="0" smtClean="0">
                    <a:latin typeface="Calibri" pitchFamily="34" charset="0"/>
                  </a:rPr>
                  <a:t>la boîte </a:t>
                </a:r>
                <a:r>
                  <a:rPr lang="fr-LU" b="1" dirty="0">
                    <a:latin typeface="Calibri" pitchFamily="34" charset="0"/>
                  </a:rPr>
                  <a:t>de réception </a:t>
                </a:r>
                <a:r>
                  <a:rPr lang="fr-LU" dirty="0" smtClean="0">
                    <a:latin typeface="Calibri" pitchFamily="34" charset="0"/>
                  </a:rPr>
                  <a:t>de votre</a:t>
                </a:r>
                <a:r>
                  <a:rPr lang="fr-LU" b="1" dirty="0" smtClean="0">
                    <a:latin typeface="Calibri" pitchFamily="34" charset="0"/>
                  </a:rPr>
                  <a:t> </a:t>
                </a:r>
                <a:r>
                  <a:rPr lang="fr-LU" dirty="0" err="1" smtClean="0">
                    <a:latin typeface="Calibri" pitchFamily="34" charset="0"/>
                  </a:rPr>
                  <a:t>TwinSpace</a:t>
                </a:r>
                <a:r>
                  <a:rPr lang="fr-LU" dirty="0">
                    <a:latin typeface="Calibri" pitchFamily="34" charset="0"/>
                  </a:rPr>
                  <a:t>. Elle vous permet d'envoyer et de recevoir des messages en rapport avec votre projet </a:t>
                </a:r>
                <a:r>
                  <a:rPr lang="fr-LU" dirty="0" err="1">
                    <a:latin typeface="Calibri" pitchFamily="34" charset="0"/>
                  </a:rPr>
                  <a:t>eTwinning</a:t>
                </a:r>
                <a:r>
                  <a:rPr lang="fr-LU" dirty="0">
                    <a:latin typeface="Calibri" pitchFamily="34" charset="0"/>
                  </a:rPr>
                  <a:t>.</a:t>
                </a:r>
                <a:endParaRPr lang="en-GB" dirty="0">
                  <a:latin typeface="Calibri" pitchFamily="34" charset="0"/>
                </a:endParaRPr>
              </a:p>
            </p:txBody>
          </p:sp>
          <p:sp>
            <p:nvSpPr>
              <p:cNvPr id="8" name="Oval 7"/>
              <p:cNvSpPr/>
              <p:nvPr/>
            </p:nvSpPr>
            <p:spPr>
              <a:xfrm>
                <a:off x="251520" y="1845137"/>
                <a:ext cx="1152501" cy="719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29" name="Straight Arrow Connector 28"/>
              <p:cNvCxnSpPr>
                <a:stCxn id="8210" idx="1"/>
                <a:endCxn id="8" idx="6"/>
              </p:cNvCxnSpPr>
              <p:nvPr/>
            </p:nvCxnSpPr>
            <p:spPr>
              <a:xfrm flipH="1">
                <a:off x="1404021" y="2037218"/>
                <a:ext cx="3096578" cy="1674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198" name="Group 25"/>
            <p:cNvGrpSpPr>
              <a:grpSpLocks/>
            </p:cNvGrpSpPr>
            <p:nvPr/>
          </p:nvGrpSpPr>
          <p:grpSpPr bwMode="auto">
            <a:xfrm>
              <a:off x="395980" y="2744251"/>
              <a:ext cx="8280997" cy="1477372"/>
              <a:chOff x="395980" y="2744251"/>
              <a:chExt cx="8280997" cy="1477372"/>
            </a:xfrm>
          </p:grpSpPr>
          <p:sp>
            <p:nvSpPr>
              <p:cNvPr id="8207" name="TextBox 21"/>
              <p:cNvSpPr txBox="1">
                <a:spLocks noChangeArrowheads="1"/>
              </p:cNvSpPr>
              <p:nvPr/>
            </p:nvSpPr>
            <p:spPr bwMode="auto">
              <a:xfrm>
                <a:off x="4500599" y="2744251"/>
                <a:ext cx="4176378" cy="1477372"/>
              </a:xfrm>
              <a:prstGeom prst="rect">
                <a:avLst/>
              </a:prstGeom>
              <a:noFill/>
              <a:ln w="9525">
                <a:solidFill>
                  <a:schemeClr val="tx1"/>
                </a:solidFill>
                <a:miter lim="800000"/>
                <a:headEnd/>
                <a:tailEnd/>
              </a:ln>
            </p:spPr>
            <p:txBody>
              <a:bodyPr wrap="square">
                <a:spAutoFit/>
              </a:bodyPr>
              <a:lstStyle/>
              <a:p>
                <a:r>
                  <a:rPr lang="fr-LU" dirty="0">
                    <a:latin typeface="Calibri" pitchFamily="34" charset="0"/>
                  </a:rPr>
                  <a:t>Dans la zone </a:t>
                </a:r>
                <a:r>
                  <a:rPr lang="fr-LU" b="1" dirty="0">
                    <a:latin typeface="Calibri" pitchFamily="34" charset="0"/>
                  </a:rPr>
                  <a:t>Activité récente</a:t>
                </a:r>
                <a:r>
                  <a:rPr lang="fr-LU" dirty="0">
                    <a:latin typeface="Calibri" pitchFamily="34" charset="0"/>
                  </a:rPr>
                  <a:t>, vous pouvez suivre toutes les activités sur le </a:t>
                </a:r>
                <a:r>
                  <a:rPr lang="fr-LU" dirty="0" err="1">
                    <a:latin typeface="Calibri" pitchFamily="34" charset="0"/>
                  </a:rPr>
                  <a:t>TwinSpace</a:t>
                </a:r>
                <a:r>
                  <a:rPr lang="fr-LU" dirty="0">
                    <a:latin typeface="Calibri" pitchFamily="34" charset="0"/>
                  </a:rPr>
                  <a:t> (par exemple, lorsqu'un utilisateur publie un nouveau message sur le blog ou invite un nouveau membre).</a:t>
                </a:r>
                <a:endParaRPr lang="en-GB" dirty="0">
                  <a:latin typeface="Calibri" pitchFamily="34" charset="0"/>
                </a:endParaRPr>
              </a:p>
            </p:txBody>
          </p:sp>
          <p:sp>
            <p:nvSpPr>
              <p:cNvPr id="19" name="Oval 18"/>
              <p:cNvSpPr/>
              <p:nvPr/>
            </p:nvSpPr>
            <p:spPr>
              <a:xfrm>
                <a:off x="395980" y="3069137"/>
                <a:ext cx="863582" cy="504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23" name="Straight Arrow Connector 22"/>
              <p:cNvCxnSpPr>
                <a:stCxn id="8207" idx="1"/>
                <a:endCxn id="19" idx="6"/>
              </p:cNvCxnSpPr>
              <p:nvPr/>
            </p:nvCxnSpPr>
            <p:spPr>
              <a:xfrm flipH="1" flipV="1">
                <a:off x="1259562" y="3321557"/>
                <a:ext cx="3241037" cy="161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199" name="Group 26"/>
            <p:cNvGrpSpPr>
              <a:grpSpLocks/>
            </p:cNvGrpSpPr>
            <p:nvPr/>
          </p:nvGrpSpPr>
          <p:grpSpPr bwMode="auto">
            <a:xfrm>
              <a:off x="251520" y="3716857"/>
              <a:ext cx="8426372" cy="1644154"/>
              <a:chOff x="251520" y="3716857"/>
              <a:chExt cx="8426372" cy="1644154"/>
            </a:xfrm>
          </p:grpSpPr>
          <p:cxnSp>
            <p:nvCxnSpPr>
              <p:cNvPr id="21" name="Straight Arrow Connector 20"/>
              <p:cNvCxnSpPr>
                <a:stCxn id="8206" idx="1"/>
                <a:endCxn id="18" idx="6"/>
              </p:cNvCxnSpPr>
              <p:nvPr/>
            </p:nvCxnSpPr>
            <p:spPr>
              <a:xfrm flipH="1" flipV="1">
                <a:off x="1727865" y="3861324"/>
                <a:ext cx="2772735" cy="10380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1520" y="3716857"/>
                <a:ext cx="1476345" cy="2889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sp>
            <p:nvSpPr>
              <p:cNvPr id="8206" name="TextBox 2"/>
              <p:cNvSpPr txBox="1">
                <a:spLocks noChangeArrowheads="1"/>
              </p:cNvSpPr>
              <p:nvPr/>
            </p:nvSpPr>
            <p:spPr bwMode="auto">
              <a:xfrm>
                <a:off x="4500599" y="4437653"/>
                <a:ext cx="4177293" cy="923358"/>
              </a:xfrm>
              <a:prstGeom prst="rect">
                <a:avLst/>
              </a:prstGeom>
              <a:noFill/>
              <a:ln w="9525">
                <a:solidFill>
                  <a:schemeClr val="tx1"/>
                </a:solidFill>
                <a:miter lim="800000"/>
                <a:headEnd/>
                <a:tailEnd/>
              </a:ln>
            </p:spPr>
            <p:txBody>
              <a:bodyPr wrap="square">
                <a:spAutoFit/>
              </a:bodyPr>
              <a:lstStyle/>
              <a:p>
                <a:r>
                  <a:rPr lang="fr-LU">
                    <a:latin typeface="Calibri" pitchFamily="34" charset="0"/>
                  </a:rPr>
                  <a:t>Ceci est votre </a:t>
                </a:r>
                <a:r>
                  <a:rPr lang="fr-LU" b="1">
                    <a:latin typeface="Calibri" pitchFamily="34" charset="0"/>
                  </a:rPr>
                  <a:t>Calendrier</a:t>
                </a:r>
                <a:r>
                  <a:rPr lang="fr-LU">
                    <a:latin typeface="Calibri" pitchFamily="34" charset="0"/>
                  </a:rPr>
                  <a:t> TwinSpace. Il vous permet de planifier des activités tout au long de l'année scolaire.</a:t>
                </a:r>
                <a:endParaRPr lang="en-GB">
                  <a:latin typeface="Calibri" pitchFamily="34" charset="0"/>
                </a:endParaRPr>
              </a:p>
            </p:txBody>
          </p:sp>
        </p:grpSp>
        <p:grpSp>
          <p:nvGrpSpPr>
            <p:cNvPr id="8200" name="Group 31"/>
            <p:cNvGrpSpPr>
              <a:grpSpLocks/>
            </p:cNvGrpSpPr>
            <p:nvPr/>
          </p:nvGrpSpPr>
          <p:grpSpPr bwMode="auto">
            <a:xfrm>
              <a:off x="395980" y="4148669"/>
              <a:ext cx="8064333" cy="2547935"/>
              <a:chOff x="395980" y="4148669"/>
              <a:chExt cx="8064333" cy="2547935"/>
            </a:xfrm>
          </p:grpSpPr>
          <p:sp>
            <p:nvSpPr>
              <p:cNvPr id="28" name="Rectangle 27"/>
              <p:cNvSpPr/>
              <p:nvPr/>
            </p:nvSpPr>
            <p:spPr>
              <a:xfrm>
                <a:off x="467416" y="4148669"/>
                <a:ext cx="1657316" cy="4318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TextBox 29"/>
              <p:cNvSpPr txBox="1"/>
              <p:nvPr/>
            </p:nvSpPr>
            <p:spPr>
              <a:xfrm>
                <a:off x="395980" y="5588575"/>
                <a:ext cx="8064333" cy="1108029"/>
              </a:xfrm>
              <a:prstGeom prst="rect">
                <a:avLst/>
              </a:prstGeom>
              <a:solidFill>
                <a:schemeClr val="accent1">
                  <a:lumMod val="40000"/>
                  <a:lumOff val="60000"/>
                </a:schemeClr>
              </a:solidFill>
              <a:ln>
                <a:solidFill>
                  <a:schemeClr val="tx2"/>
                </a:solidFill>
              </a:ln>
            </p:spPr>
            <p:txBody>
              <a:bodyPr>
                <a:spAutoFit/>
              </a:bodyPr>
              <a:lstStyle/>
              <a:p>
                <a:pPr>
                  <a:defRPr/>
                </a:pPr>
                <a:r>
                  <a:rPr lang="fr-LU" sz="1600" i="1">
                    <a:solidFill>
                      <a:schemeClr val="tx2"/>
                    </a:solidFill>
                    <a:latin typeface="Calibri" pitchFamily="34" charset="0"/>
                  </a:rPr>
                  <a:t>Astuce : Lors du démarrage de votre projet, il est utile de connaître les périodes de vacances scolaires de vos </a:t>
                </a:r>
                <a:r>
                  <a:rPr lang="fr-LU" sz="1600" i="1" smtClean="0">
                    <a:solidFill>
                      <a:schemeClr val="tx2"/>
                    </a:solidFill>
                    <a:latin typeface="Calibri" pitchFamily="34" charset="0"/>
                  </a:rPr>
                  <a:t>établissements </a:t>
                </a:r>
                <a:r>
                  <a:rPr lang="fr-LU" sz="1600" i="1">
                    <a:solidFill>
                      <a:schemeClr val="tx2"/>
                    </a:solidFill>
                    <a:latin typeface="Calibri" pitchFamily="34" charset="0"/>
                  </a:rPr>
                  <a:t>partenaires. Les dates des vacances scolaires varient dans toute l'Europe. Par conséquent, vos partenaires risquent de ne pas être disponibles pour travailler sur le projet au moment où vous vous y attendez.</a:t>
                </a:r>
                <a:endParaRPr lang="en-GB" sz="1600" i="1">
                  <a:solidFill>
                    <a:schemeClr val="tx2"/>
                  </a:solidFill>
                  <a:latin typeface="Calibri" pitchFamily="34" charset="0"/>
                </a:endParaRPr>
              </a:p>
            </p:txBody>
          </p:sp>
          <p:cxnSp>
            <p:nvCxnSpPr>
              <p:cNvPr id="31" name="Straight Arrow Connector 30"/>
              <p:cNvCxnSpPr/>
              <p:nvPr/>
            </p:nvCxnSpPr>
            <p:spPr>
              <a:xfrm flipH="1" flipV="1">
                <a:off x="2124731" y="4580482"/>
                <a:ext cx="647687" cy="100809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sp>
        <p:nvSpPr>
          <p:cNvPr id="22" name="TextBox 24"/>
          <p:cNvSpPr txBox="1">
            <a:spLocks noChangeArrowheads="1"/>
          </p:cNvSpPr>
          <p:nvPr/>
        </p:nvSpPr>
        <p:spPr bwMode="auto">
          <a:xfrm>
            <a:off x="539552" y="764704"/>
            <a:ext cx="5833591" cy="421339"/>
          </a:xfrm>
          <a:prstGeom prst="rect">
            <a:avLst/>
          </a:prstGeom>
          <a:solidFill>
            <a:srgbClr val="FFFF00"/>
          </a:solidFill>
          <a:ln w="9525">
            <a:solidFill>
              <a:schemeClr val="tx1"/>
            </a:solidFill>
            <a:miter lim="800000"/>
            <a:headEnd/>
            <a:tailEnd/>
          </a:ln>
        </p:spPr>
        <p:txBody>
          <a:bodyPr wrap="square">
            <a:spAutoFit/>
          </a:bodyPr>
          <a:lstStyle/>
          <a:p>
            <a:r>
              <a:rPr lang="fr-LU" sz="2400" b="1" dirty="0">
                <a:latin typeface="Calibri" pitchFamily="34" charset="0"/>
              </a:rPr>
              <a:t>Éléments de la page d'accueil </a:t>
            </a:r>
            <a:r>
              <a:rPr lang="fr-LU" sz="2400" b="1" dirty="0" smtClean="0">
                <a:latin typeface="Calibri" pitchFamily="34" charset="0"/>
              </a:rPr>
              <a:t>du </a:t>
            </a:r>
            <a:r>
              <a:rPr lang="fr-LU" sz="2400" b="1" dirty="0" err="1" smtClean="0">
                <a:latin typeface="Calibri" pitchFamily="34" charset="0"/>
              </a:rPr>
              <a:t>TwinSpace</a:t>
            </a:r>
            <a:endParaRPr lang="en-GB" sz="2400" b="1" dirty="0">
              <a:latin typeface="Calibri" pitchFamily="34" charset="0"/>
            </a:endParaRPr>
          </a:p>
        </p:txBody>
      </p:sp>
    </p:spTree>
    <p:extLst>
      <p:ext uri="{BB962C8B-B14F-4D97-AF65-F5344CB8AC3E}">
        <p14:creationId xmlns:p14="http://schemas.microsoft.com/office/powerpoint/2010/main" val="153313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5"/>
          <p:cNvSpPr txBox="1">
            <a:spLocks/>
          </p:cNvSpPr>
          <p:nvPr/>
        </p:nvSpPr>
        <p:spPr>
          <a:xfrm>
            <a:off x="9039350" y="7545016"/>
            <a:ext cx="1934596" cy="51911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31174C-5328-4B43-B0D7-8006C3403188}" type="slidenum">
              <a:rPr lang="fr-FR" smtClean="0"/>
              <a:pPr>
                <a:defRPr/>
              </a:pPr>
              <a:t>3</a:t>
            </a:fld>
            <a:endParaRPr lang="fr-FR"/>
          </a:p>
        </p:txBody>
      </p:sp>
      <p:sp>
        <p:nvSpPr>
          <p:cNvPr id="2" name="Rectangle 1"/>
          <p:cNvSpPr/>
          <p:nvPr/>
        </p:nvSpPr>
        <p:spPr>
          <a:xfrm>
            <a:off x="2485527" y="2276871"/>
            <a:ext cx="4572000" cy="646331"/>
          </a:xfrm>
          <a:prstGeom prst="rect">
            <a:avLst/>
          </a:prstGeom>
        </p:spPr>
        <p:txBody>
          <a:bodyPr>
            <a:spAutoFit/>
          </a:bodyPr>
          <a:lstStyle/>
          <a:p>
            <a:r>
              <a:rPr lang="fr-FR" dirty="0"/>
              <a:t>Site national : </a:t>
            </a:r>
            <a:r>
              <a:rPr lang="fr-FR" dirty="0" smtClean="0">
                <a:hlinkClick r:id="rId2"/>
              </a:rPr>
              <a:t>www.etwinning.tn</a:t>
            </a:r>
            <a:r>
              <a:rPr lang="fr-FR" dirty="0" smtClean="0"/>
              <a:t> </a:t>
            </a:r>
            <a:endParaRPr lang="fr-FR" dirty="0"/>
          </a:p>
          <a:p>
            <a:r>
              <a:rPr lang="fr-FR" dirty="0"/>
              <a:t>Site international : </a:t>
            </a:r>
            <a:r>
              <a:rPr lang="fr-FR" dirty="0" smtClean="0">
                <a:hlinkClick r:id="rId3" action="ppaction://hlinkfile"/>
              </a:rPr>
              <a:t>plus.etwinning.net</a:t>
            </a:r>
            <a:r>
              <a:rPr lang="fr-FR" dirty="0" smtClean="0"/>
              <a:t> </a:t>
            </a:r>
            <a:endParaRPr lang="fr-F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432" y="4276525"/>
            <a:ext cx="2016224"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337" y="4276525"/>
            <a:ext cx="22383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bwMode="auto">
          <a:xfrm flipH="1">
            <a:off x="3103584" y="3412429"/>
            <a:ext cx="648072" cy="72008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bwMode="auto">
          <a:xfrm>
            <a:off x="4975792" y="3412429"/>
            <a:ext cx="576064" cy="72008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5263824" y="5013175"/>
            <a:ext cx="2947000" cy="369332"/>
          </a:xfrm>
          <a:prstGeom prst="rect">
            <a:avLst/>
          </a:prstGeom>
        </p:spPr>
        <p:txBody>
          <a:bodyPr wrap="square">
            <a:spAutoFit/>
          </a:bodyPr>
          <a:lstStyle/>
          <a:p>
            <a:r>
              <a:rPr lang="fr-FR" dirty="0" smtClean="0"/>
              <a:t>salle </a:t>
            </a:r>
            <a:r>
              <a:rPr lang="fr-FR" dirty="0"/>
              <a:t>de travail avec élèves</a:t>
            </a:r>
          </a:p>
        </p:txBody>
      </p:sp>
      <p:sp>
        <p:nvSpPr>
          <p:cNvPr id="13" name="Rectangle 12"/>
          <p:cNvSpPr/>
          <p:nvPr/>
        </p:nvSpPr>
        <p:spPr>
          <a:xfrm>
            <a:off x="1535905" y="5013175"/>
            <a:ext cx="2736647" cy="369332"/>
          </a:xfrm>
          <a:prstGeom prst="rect">
            <a:avLst/>
          </a:prstGeom>
        </p:spPr>
        <p:txBody>
          <a:bodyPr wrap="none">
            <a:spAutoFit/>
          </a:bodyPr>
          <a:lstStyle/>
          <a:p>
            <a:r>
              <a:rPr lang="fr-FR" dirty="0"/>
              <a:t>Bureau des enseignants </a:t>
            </a:r>
          </a:p>
        </p:txBody>
      </p:sp>
      <p:sp>
        <p:nvSpPr>
          <p:cNvPr id="14" name="ZoneTexte 13"/>
          <p:cNvSpPr txBox="1"/>
          <p:nvPr/>
        </p:nvSpPr>
        <p:spPr>
          <a:xfrm>
            <a:off x="1607913" y="5517231"/>
            <a:ext cx="2480166" cy="369332"/>
          </a:xfrm>
          <a:prstGeom prst="rect">
            <a:avLst/>
          </a:prstGeom>
          <a:noFill/>
        </p:spPr>
        <p:txBody>
          <a:bodyPr wrap="none" rtlCol="0">
            <a:spAutoFit/>
          </a:bodyPr>
          <a:lstStyle/>
          <a:p>
            <a:r>
              <a:rPr lang="fr-FR" dirty="0" smtClean="0">
                <a:hlinkClick r:id="rId6" action="ppaction://hlinkfile"/>
              </a:rPr>
              <a:t>desktop.etwinning.net</a:t>
            </a:r>
            <a:r>
              <a:rPr lang="fr-FR" dirty="0" smtClean="0"/>
              <a:t> </a:t>
            </a:r>
            <a:endParaRPr lang="fr-FR" dirty="0"/>
          </a:p>
        </p:txBody>
      </p:sp>
      <p:pic>
        <p:nvPicPr>
          <p:cNvPr id="1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647" t="6692" r="18706" b="18431"/>
          <a:stretch/>
        </p:blipFill>
        <p:spPr bwMode="auto">
          <a:xfrm>
            <a:off x="3275856" y="980728"/>
            <a:ext cx="192860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551856" y="5519017"/>
            <a:ext cx="2634054" cy="369332"/>
          </a:xfrm>
          <a:prstGeom prst="rect">
            <a:avLst/>
          </a:prstGeom>
        </p:spPr>
        <p:txBody>
          <a:bodyPr wrap="none">
            <a:spAutoFit/>
          </a:bodyPr>
          <a:lstStyle/>
          <a:p>
            <a:r>
              <a:rPr lang="fr-FR" dirty="0" smtClean="0">
                <a:hlinkClick r:id="rId6" action="ppaction://hlinkfile"/>
              </a:rPr>
              <a:t>twinspace.etwinning.net</a:t>
            </a:r>
            <a:endParaRPr lang="fr-FR" dirty="0"/>
          </a:p>
        </p:txBody>
      </p:sp>
    </p:spTree>
    <p:extLst>
      <p:ext uri="{BB962C8B-B14F-4D97-AF65-F5344CB8AC3E}">
        <p14:creationId xmlns:p14="http://schemas.microsoft.com/office/powerpoint/2010/main" val="921934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8"/>
          <p:cNvGrpSpPr>
            <a:grpSpLocks/>
          </p:cNvGrpSpPr>
          <p:nvPr/>
        </p:nvGrpSpPr>
        <p:grpSpPr bwMode="auto">
          <a:xfrm>
            <a:off x="467544" y="1459479"/>
            <a:ext cx="8239894" cy="4849841"/>
            <a:chOff x="466775" y="980728"/>
            <a:chExt cx="8240389" cy="5553344"/>
          </a:xfrm>
        </p:grpSpPr>
        <p:pic>
          <p:nvPicPr>
            <p:cNvPr id="9219" name="Picture 33" descr="Screen shot Sep 1.png"/>
            <p:cNvPicPr>
              <a:picLocks noChangeAspect="1"/>
            </p:cNvPicPr>
            <p:nvPr/>
          </p:nvPicPr>
          <p:blipFill>
            <a:blip r:embed="rId3" cstate="print"/>
            <a:srcRect l="55257" t="22701" r="15834" b="5901"/>
            <a:stretch>
              <a:fillRect/>
            </a:stretch>
          </p:blipFill>
          <p:spPr bwMode="auto">
            <a:xfrm>
              <a:off x="6012159" y="980728"/>
              <a:ext cx="2695005" cy="5553344"/>
            </a:xfrm>
            <a:prstGeom prst="rect">
              <a:avLst/>
            </a:prstGeom>
            <a:noFill/>
            <a:ln w="9525">
              <a:noFill/>
              <a:miter lim="800000"/>
              <a:headEnd/>
              <a:tailEnd/>
            </a:ln>
          </p:spPr>
        </p:pic>
        <p:grpSp>
          <p:nvGrpSpPr>
            <p:cNvPr id="9220" name="Group 32"/>
            <p:cNvGrpSpPr>
              <a:grpSpLocks/>
            </p:cNvGrpSpPr>
            <p:nvPr/>
          </p:nvGrpSpPr>
          <p:grpSpPr bwMode="auto">
            <a:xfrm>
              <a:off x="466775" y="1009704"/>
              <a:ext cx="7849841" cy="5443413"/>
              <a:chOff x="466775" y="1009704"/>
              <a:chExt cx="7849841" cy="5443413"/>
            </a:xfrm>
          </p:grpSpPr>
          <p:grpSp>
            <p:nvGrpSpPr>
              <p:cNvPr id="9221" name="Group 29"/>
              <p:cNvGrpSpPr>
                <a:grpSpLocks/>
              </p:cNvGrpSpPr>
              <p:nvPr/>
            </p:nvGrpSpPr>
            <p:grpSpPr bwMode="auto">
              <a:xfrm>
                <a:off x="466775" y="4653213"/>
                <a:ext cx="7849841" cy="1512590"/>
                <a:chOff x="466775" y="4653213"/>
                <a:chExt cx="7849841" cy="1512590"/>
              </a:xfrm>
            </p:grpSpPr>
            <p:sp>
              <p:nvSpPr>
                <p:cNvPr id="9238" name="TextBox 2"/>
                <p:cNvSpPr txBox="1">
                  <a:spLocks noChangeArrowheads="1"/>
                </p:cNvSpPr>
                <p:nvPr/>
              </p:nvSpPr>
              <p:spPr bwMode="auto">
                <a:xfrm>
                  <a:off x="466775" y="4653213"/>
                  <a:ext cx="4753140" cy="924684"/>
                </a:xfrm>
                <a:prstGeom prst="rect">
                  <a:avLst/>
                </a:prstGeom>
                <a:noFill/>
                <a:ln w="9525">
                  <a:solidFill>
                    <a:schemeClr val="tx1"/>
                  </a:solidFill>
                  <a:miter lim="800000"/>
                  <a:headEnd/>
                  <a:tailEnd/>
                </a:ln>
              </p:spPr>
              <p:txBody>
                <a:bodyPr>
                  <a:spAutoFit/>
                </a:bodyPr>
                <a:lstStyle/>
                <a:p>
                  <a:r>
                    <a:rPr lang="fr-LU">
                      <a:latin typeface="Calibri" pitchFamily="34" charset="0"/>
                    </a:rPr>
                    <a:t>Vous pouvez également consulter le nom des membres du TwinSpace, de même que leur </a:t>
                  </a:r>
                  <a:r>
                    <a:rPr lang="fr-LU" smtClean="0">
                      <a:latin typeface="Calibri" pitchFamily="34" charset="0"/>
                    </a:rPr>
                    <a:t>dernière date de connexion</a:t>
                  </a:r>
                  <a:endParaRPr lang="en-GB">
                    <a:latin typeface="Calibri" pitchFamily="34" charset="0"/>
                  </a:endParaRPr>
                </a:p>
              </p:txBody>
            </p:sp>
            <p:sp>
              <p:nvSpPr>
                <p:cNvPr id="8" name="Oval 7"/>
                <p:cNvSpPr/>
                <p:nvPr/>
              </p:nvSpPr>
              <p:spPr>
                <a:xfrm>
                  <a:off x="5939985" y="5229255"/>
                  <a:ext cx="2376631" cy="9365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21" name="Straight Arrow Connector 20"/>
                <p:cNvCxnSpPr>
                  <a:stCxn id="9238" idx="3"/>
                </p:cNvCxnSpPr>
                <p:nvPr/>
              </p:nvCxnSpPr>
              <p:spPr>
                <a:xfrm>
                  <a:off x="5220036" y="4976364"/>
                  <a:ext cx="863652" cy="4682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222" name="Group 23"/>
              <p:cNvGrpSpPr>
                <a:grpSpLocks/>
              </p:cNvGrpSpPr>
              <p:nvPr/>
            </p:nvGrpSpPr>
            <p:grpSpPr bwMode="auto">
              <a:xfrm>
                <a:off x="467544" y="1009704"/>
                <a:ext cx="5616913" cy="1199377"/>
                <a:chOff x="467544" y="1009704"/>
                <a:chExt cx="5616913" cy="1199377"/>
              </a:xfrm>
            </p:grpSpPr>
            <p:sp>
              <p:nvSpPr>
                <p:cNvPr id="9236" name="TextBox 19"/>
                <p:cNvSpPr txBox="1">
                  <a:spLocks noChangeArrowheads="1"/>
                </p:cNvSpPr>
                <p:nvPr/>
              </p:nvSpPr>
              <p:spPr bwMode="auto">
                <a:xfrm>
                  <a:off x="467544" y="1009704"/>
                  <a:ext cx="4753016" cy="1199377"/>
                </a:xfrm>
                <a:prstGeom prst="rect">
                  <a:avLst/>
                </a:prstGeom>
                <a:noFill/>
                <a:ln w="9525">
                  <a:solidFill>
                    <a:schemeClr val="tx1"/>
                  </a:solidFill>
                  <a:miter lim="800000"/>
                  <a:headEnd/>
                  <a:tailEnd/>
                </a:ln>
              </p:spPr>
              <p:txBody>
                <a:bodyPr>
                  <a:spAutoFit/>
                </a:bodyPr>
                <a:lstStyle/>
                <a:p>
                  <a:r>
                    <a:rPr lang="fr-LU" dirty="0">
                      <a:latin typeface="Calibri" pitchFamily="34" charset="0"/>
                    </a:rPr>
                    <a:t>Si vous n'avez jamais utilisé le </a:t>
                  </a:r>
                  <a:r>
                    <a:rPr lang="fr-LU" dirty="0" err="1">
                      <a:latin typeface="Calibri" pitchFamily="34" charset="0"/>
                    </a:rPr>
                    <a:t>TwinSpace</a:t>
                  </a:r>
                  <a:r>
                    <a:rPr lang="fr-LU" dirty="0">
                      <a:latin typeface="Calibri" pitchFamily="34" charset="0"/>
                    </a:rPr>
                    <a:t> auparavant, il est utile de cliquer sur le bouton </a:t>
                  </a:r>
                  <a:r>
                    <a:rPr lang="fr-LU" b="1" dirty="0" smtClean="0">
                      <a:latin typeface="Calibri" pitchFamily="34" charset="0"/>
                    </a:rPr>
                    <a:t>Nouveau dans </a:t>
                  </a:r>
                  <a:r>
                    <a:rPr lang="fr-LU" b="1" dirty="0">
                      <a:latin typeface="Calibri" pitchFamily="34" charset="0"/>
                    </a:rPr>
                    <a:t>le </a:t>
                  </a:r>
                  <a:r>
                    <a:rPr lang="fr-LU" b="1" dirty="0" err="1">
                      <a:latin typeface="Calibri" pitchFamily="34" charset="0"/>
                    </a:rPr>
                    <a:t>TwinSpace</a:t>
                  </a:r>
                  <a:r>
                    <a:rPr lang="fr-LU" b="1" dirty="0">
                      <a:latin typeface="Calibri" pitchFamily="34" charset="0"/>
                    </a:rPr>
                    <a:t> ? </a:t>
                  </a:r>
                  <a:r>
                    <a:rPr lang="fr-LU" dirty="0">
                      <a:latin typeface="Calibri" pitchFamily="34" charset="0"/>
                    </a:rPr>
                    <a:t>et de suivre les étapes recommandées.</a:t>
                  </a:r>
                  <a:endParaRPr lang="en-GB" dirty="0">
                    <a:latin typeface="Calibri" pitchFamily="34" charset="0"/>
                  </a:endParaRPr>
                </a:p>
              </p:txBody>
            </p:sp>
            <p:cxnSp>
              <p:nvCxnSpPr>
                <p:cNvPr id="29" name="Straight Arrow Connector 28"/>
                <p:cNvCxnSpPr>
                  <a:stCxn id="9236" idx="3"/>
                </p:cNvCxnSpPr>
                <p:nvPr/>
              </p:nvCxnSpPr>
              <p:spPr>
                <a:xfrm flipV="1">
                  <a:off x="5220560" y="1297169"/>
                  <a:ext cx="863897" cy="3122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223" name="Group 26"/>
              <p:cNvGrpSpPr>
                <a:grpSpLocks/>
              </p:cNvGrpSpPr>
              <p:nvPr/>
            </p:nvGrpSpPr>
            <p:grpSpPr bwMode="auto">
              <a:xfrm>
                <a:off x="466775" y="1700534"/>
                <a:ext cx="5474798" cy="1848129"/>
                <a:chOff x="466775" y="1700534"/>
                <a:chExt cx="5474798" cy="1848129"/>
              </a:xfrm>
            </p:grpSpPr>
            <p:sp>
              <p:nvSpPr>
                <p:cNvPr id="9233" name="TextBox 21"/>
                <p:cNvSpPr txBox="1">
                  <a:spLocks noChangeArrowheads="1"/>
                </p:cNvSpPr>
                <p:nvPr/>
              </p:nvSpPr>
              <p:spPr bwMode="auto">
                <a:xfrm>
                  <a:off x="466775" y="2349148"/>
                  <a:ext cx="4753020" cy="1199515"/>
                </a:xfrm>
                <a:prstGeom prst="rect">
                  <a:avLst/>
                </a:prstGeom>
                <a:noFill/>
                <a:ln w="9525">
                  <a:solidFill>
                    <a:schemeClr val="tx1"/>
                  </a:solidFill>
                  <a:miter lim="800000"/>
                  <a:headEnd/>
                  <a:tailEnd/>
                </a:ln>
              </p:spPr>
              <p:txBody>
                <a:bodyPr>
                  <a:spAutoFit/>
                </a:bodyPr>
                <a:lstStyle/>
                <a:p>
                  <a:r>
                    <a:rPr lang="fr-LU" dirty="0">
                      <a:latin typeface="Calibri" pitchFamily="34" charset="0"/>
                    </a:rPr>
                    <a:t>Cette section vous permet de gérer les membres, notamment d'inviter de nouveaux membres </a:t>
                  </a:r>
                  <a:r>
                    <a:rPr lang="fr-LU" dirty="0" err="1">
                      <a:latin typeface="Calibri" pitchFamily="34" charset="0"/>
                    </a:rPr>
                    <a:t>TwinSpace</a:t>
                  </a:r>
                  <a:r>
                    <a:rPr lang="fr-LU" dirty="0">
                      <a:latin typeface="Calibri" pitchFamily="34" charset="0"/>
                    </a:rPr>
                    <a:t> et de modifier les mots de passe des élèves.</a:t>
                  </a:r>
                  <a:endParaRPr lang="en-GB" dirty="0">
                    <a:latin typeface="Calibri" pitchFamily="34" charset="0"/>
                  </a:endParaRPr>
                </a:p>
              </p:txBody>
            </p:sp>
            <p:cxnSp>
              <p:nvCxnSpPr>
                <p:cNvPr id="23" name="Straight Arrow Connector 22"/>
                <p:cNvCxnSpPr>
                  <a:stCxn id="9233" idx="3"/>
                  <a:endCxn id="16" idx="1"/>
                </p:cNvCxnSpPr>
                <p:nvPr/>
              </p:nvCxnSpPr>
              <p:spPr>
                <a:xfrm flipV="1">
                  <a:off x="5219795" y="2157696"/>
                  <a:ext cx="648749" cy="791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Left Bracket 15"/>
                <p:cNvSpPr/>
                <p:nvPr/>
              </p:nvSpPr>
              <p:spPr>
                <a:xfrm>
                  <a:off x="5868544" y="1700534"/>
                  <a:ext cx="73029" cy="91432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grpSp>
          <p:grpSp>
            <p:nvGrpSpPr>
              <p:cNvPr id="9224" name="Group 27"/>
              <p:cNvGrpSpPr>
                <a:grpSpLocks/>
              </p:cNvGrpSpPr>
              <p:nvPr/>
            </p:nvGrpSpPr>
            <p:grpSpPr bwMode="auto">
              <a:xfrm>
                <a:off x="466775" y="2852964"/>
                <a:ext cx="6986189" cy="1717445"/>
                <a:chOff x="466775" y="2852964"/>
                <a:chExt cx="6986189" cy="1717445"/>
              </a:xfrm>
            </p:grpSpPr>
            <p:sp>
              <p:nvSpPr>
                <p:cNvPr id="19" name="Oval 18"/>
                <p:cNvSpPr/>
                <p:nvPr/>
              </p:nvSpPr>
              <p:spPr>
                <a:xfrm>
                  <a:off x="5939985" y="2852964"/>
                  <a:ext cx="1512979" cy="10809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sp>
              <p:nvSpPr>
                <p:cNvPr id="9231" name="TextBox 24"/>
                <p:cNvSpPr txBox="1">
                  <a:spLocks noChangeArrowheads="1"/>
                </p:cNvSpPr>
                <p:nvPr/>
              </p:nvSpPr>
              <p:spPr bwMode="auto">
                <a:xfrm>
                  <a:off x="466775" y="3645185"/>
                  <a:ext cx="4752823" cy="925224"/>
                </a:xfrm>
                <a:prstGeom prst="rect">
                  <a:avLst/>
                </a:prstGeom>
                <a:noFill/>
                <a:ln w="9525">
                  <a:solidFill>
                    <a:schemeClr val="tx1"/>
                  </a:solidFill>
                  <a:miter lim="800000"/>
                  <a:headEnd/>
                  <a:tailEnd/>
                </a:ln>
              </p:spPr>
              <p:txBody>
                <a:bodyPr>
                  <a:spAutoFit/>
                </a:bodyPr>
                <a:lstStyle/>
                <a:p>
                  <a:r>
                    <a:rPr lang="fr-LU">
                      <a:latin typeface="Calibri" pitchFamily="34" charset="0"/>
                    </a:rPr>
                    <a:t>Ici, vous pouvez voir combien d'enseignants, d'élèves et de visiteurs sont membres de votre TwinSpace.</a:t>
                  </a:r>
                  <a:endParaRPr lang="en-GB">
                    <a:latin typeface="Calibri" pitchFamily="34" charset="0"/>
                  </a:endParaRPr>
                </a:p>
              </p:txBody>
            </p:sp>
            <p:cxnSp>
              <p:nvCxnSpPr>
                <p:cNvPr id="26" name="Straight Arrow Connector 25"/>
                <p:cNvCxnSpPr>
                  <a:stCxn id="9231" idx="3"/>
                  <a:endCxn id="19" idx="2"/>
                </p:cNvCxnSpPr>
                <p:nvPr/>
              </p:nvCxnSpPr>
              <p:spPr>
                <a:xfrm flipV="1">
                  <a:off x="5219598" y="3393464"/>
                  <a:ext cx="720387" cy="714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225" name="Group 30"/>
              <p:cNvGrpSpPr>
                <a:grpSpLocks/>
              </p:cNvGrpSpPr>
              <p:nvPr/>
            </p:nvGrpSpPr>
            <p:grpSpPr bwMode="auto">
              <a:xfrm>
                <a:off x="466775" y="5733244"/>
                <a:ext cx="7564074" cy="719873"/>
                <a:chOff x="466775" y="5733244"/>
                <a:chExt cx="7564074" cy="719873"/>
              </a:xfrm>
            </p:grpSpPr>
            <p:sp>
              <p:nvSpPr>
                <p:cNvPr id="44" name="Rectangle 43"/>
                <p:cNvSpPr/>
                <p:nvPr/>
              </p:nvSpPr>
              <p:spPr>
                <a:xfrm>
                  <a:off x="6373399" y="6237235"/>
                  <a:ext cx="1657450" cy="21588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 name="TextBox 44"/>
                <p:cNvSpPr txBox="1"/>
                <p:nvPr/>
              </p:nvSpPr>
              <p:spPr>
                <a:xfrm>
                  <a:off x="466775" y="5733244"/>
                  <a:ext cx="4824702" cy="584727"/>
                </a:xfrm>
                <a:prstGeom prst="rect">
                  <a:avLst/>
                </a:prstGeom>
                <a:solidFill>
                  <a:schemeClr val="accent1">
                    <a:lumMod val="40000"/>
                    <a:lumOff val="60000"/>
                  </a:schemeClr>
                </a:solidFill>
                <a:ln>
                  <a:solidFill>
                    <a:schemeClr val="tx2"/>
                  </a:solidFill>
                </a:ln>
              </p:spPr>
              <p:txBody>
                <a:bodyPr>
                  <a:spAutoFit/>
                </a:bodyPr>
                <a:lstStyle/>
                <a:p>
                  <a:pPr>
                    <a:defRPr/>
                  </a:pPr>
                  <a:r>
                    <a:rPr lang="fr-LU" sz="1600" i="1" dirty="0">
                      <a:solidFill>
                        <a:schemeClr val="tx2"/>
                      </a:solidFill>
                      <a:latin typeface="Calibri" pitchFamily="34" charset="0"/>
                    </a:rPr>
                    <a:t>Astuce : Cliquez sur le bouton </a:t>
                  </a:r>
                  <a:r>
                    <a:rPr lang="fr-LU" sz="1600" b="1" i="1" dirty="0">
                      <a:solidFill>
                        <a:schemeClr val="tx2"/>
                      </a:solidFill>
                      <a:latin typeface="Calibri" pitchFamily="34" charset="0"/>
                    </a:rPr>
                    <a:t>Afficher tous les membres </a:t>
                  </a:r>
                  <a:r>
                    <a:rPr lang="fr-LU" sz="1600" i="1" dirty="0">
                      <a:solidFill>
                        <a:schemeClr val="tx2"/>
                      </a:solidFill>
                      <a:latin typeface="Calibri" pitchFamily="34" charset="0"/>
                    </a:rPr>
                    <a:t>pour obtenir </a:t>
                  </a:r>
                  <a:r>
                    <a:rPr lang="fr-LU" sz="1600" i="1">
                      <a:solidFill>
                        <a:schemeClr val="tx2"/>
                      </a:solidFill>
                      <a:latin typeface="Calibri" pitchFamily="34" charset="0"/>
                    </a:rPr>
                    <a:t>une </a:t>
                  </a:r>
                  <a:r>
                    <a:rPr lang="fr-FR" sz="1600" i="1" smtClean="0">
                      <a:solidFill>
                        <a:schemeClr val="tx2"/>
                      </a:solidFill>
                      <a:latin typeface="Calibri" pitchFamily="34" charset="0"/>
                    </a:rPr>
                    <a:t>liste des membres de votre TwinSpace</a:t>
                  </a:r>
                  <a:endParaRPr lang="en-GB" sz="1600" i="1" dirty="0">
                    <a:solidFill>
                      <a:schemeClr val="tx2"/>
                    </a:solidFill>
                    <a:latin typeface="Calibri" pitchFamily="34" charset="0"/>
                  </a:endParaRPr>
                </a:p>
              </p:txBody>
            </p:sp>
            <p:cxnSp>
              <p:nvCxnSpPr>
                <p:cNvPr id="46" name="Straight Arrow Connector 45"/>
                <p:cNvCxnSpPr>
                  <a:stCxn id="45" idx="3"/>
                  <a:endCxn id="44" idx="1"/>
                </p:cNvCxnSpPr>
                <p:nvPr/>
              </p:nvCxnSpPr>
              <p:spPr>
                <a:xfrm>
                  <a:off x="5291477" y="6025608"/>
                  <a:ext cx="1081922" cy="31956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25" name="TextBox 24"/>
          <p:cNvSpPr txBox="1">
            <a:spLocks noChangeArrowheads="1"/>
          </p:cNvSpPr>
          <p:nvPr/>
        </p:nvSpPr>
        <p:spPr bwMode="auto">
          <a:xfrm>
            <a:off x="539552" y="764704"/>
            <a:ext cx="5833591" cy="421339"/>
          </a:xfrm>
          <a:prstGeom prst="rect">
            <a:avLst/>
          </a:prstGeom>
          <a:solidFill>
            <a:srgbClr val="FFFF00"/>
          </a:solidFill>
          <a:ln w="9525">
            <a:solidFill>
              <a:schemeClr val="tx1"/>
            </a:solidFill>
            <a:miter lim="800000"/>
            <a:headEnd/>
            <a:tailEnd/>
          </a:ln>
        </p:spPr>
        <p:txBody>
          <a:bodyPr wrap="square">
            <a:spAutoFit/>
          </a:bodyPr>
          <a:lstStyle/>
          <a:p>
            <a:r>
              <a:rPr lang="fr-LU" sz="2400" b="1" dirty="0">
                <a:latin typeface="Calibri" pitchFamily="34" charset="0"/>
              </a:rPr>
              <a:t>Éléments de la page d'accueil </a:t>
            </a:r>
            <a:r>
              <a:rPr lang="fr-LU" sz="2400" b="1" dirty="0" smtClean="0">
                <a:latin typeface="Calibri" pitchFamily="34" charset="0"/>
              </a:rPr>
              <a:t>du </a:t>
            </a:r>
            <a:r>
              <a:rPr lang="fr-LU" sz="2400" b="1" dirty="0" err="1" smtClean="0">
                <a:latin typeface="Calibri" pitchFamily="34" charset="0"/>
              </a:rPr>
              <a:t>TwinSpace</a:t>
            </a:r>
            <a:endParaRPr lang="en-GB" sz="2400" b="1" dirty="0">
              <a:latin typeface="Calibri" pitchFamily="34" charset="0"/>
            </a:endParaRPr>
          </a:p>
        </p:txBody>
      </p:sp>
    </p:spTree>
    <p:extLst>
      <p:ext uri="{BB962C8B-B14F-4D97-AF65-F5344CB8AC3E}">
        <p14:creationId xmlns:p14="http://schemas.microsoft.com/office/powerpoint/2010/main" val="3077517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0"/>
          <p:cNvGrpSpPr>
            <a:grpSpLocks/>
          </p:cNvGrpSpPr>
          <p:nvPr/>
        </p:nvGrpSpPr>
        <p:grpSpPr bwMode="auto">
          <a:xfrm>
            <a:off x="756216" y="1556016"/>
            <a:ext cx="7200334" cy="4249248"/>
            <a:chOff x="755576" y="1124744"/>
            <a:chExt cx="7200800" cy="4248472"/>
          </a:xfrm>
        </p:grpSpPr>
        <p:pic>
          <p:nvPicPr>
            <p:cNvPr id="10243" name="Picture 10" descr="Screen shot 4 Sep 2.png"/>
            <p:cNvPicPr>
              <a:picLocks noChangeAspect="1"/>
            </p:cNvPicPr>
            <p:nvPr/>
          </p:nvPicPr>
          <p:blipFill>
            <a:blip r:embed="rId3" cstate="print"/>
            <a:srcRect l="12988" t="27852" r="13776" b="11856"/>
            <a:stretch>
              <a:fillRect/>
            </a:stretch>
          </p:blipFill>
          <p:spPr bwMode="auto">
            <a:xfrm>
              <a:off x="1259632" y="1844824"/>
              <a:ext cx="6696744" cy="3528392"/>
            </a:xfrm>
            <a:prstGeom prst="rect">
              <a:avLst/>
            </a:prstGeom>
            <a:noFill/>
            <a:ln w="9525">
              <a:noFill/>
              <a:miter lim="800000"/>
              <a:headEnd/>
              <a:tailEnd/>
            </a:ln>
          </p:spPr>
        </p:pic>
        <p:grpSp>
          <p:nvGrpSpPr>
            <p:cNvPr id="10245" name="Group 11"/>
            <p:cNvGrpSpPr>
              <a:grpSpLocks/>
            </p:cNvGrpSpPr>
            <p:nvPr/>
          </p:nvGrpSpPr>
          <p:grpSpPr bwMode="auto">
            <a:xfrm>
              <a:off x="755576" y="1124744"/>
              <a:ext cx="6912575" cy="2375564"/>
              <a:chOff x="755576" y="1124744"/>
              <a:chExt cx="6912575" cy="2375564"/>
            </a:xfrm>
          </p:grpSpPr>
          <p:sp>
            <p:nvSpPr>
              <p:cNvPr id="10247" name="TextBox 2"/>
              <p:cNvSpPr txBox="1">
                <a:spLocks noChangeArrowheads="1"/>
              </p:cNvSpPr>
              <p:nvPr/>
            </p:nvSpPr>
            <p:spPr bwMode="auto">
              <a:xfrm>
                <a:off x="755576" y="1124744"/>
                <a:ext cx="6912575" cy="646213"/>
              </a:xfrm>
              <a:prstGeom prst="rect">
                <a:avLst/>
              </a:prstGeom>
              <a:noFill/>
              <a:ln w="9525">
                <a:solidFill>
                  <a:schemeClr val="tx1"/>
                </a:solidFill>
                <a:miter lim="800000"/>
                <a:headEnd/>
                <a:tailEnd/>
              </a:ln>
            </p:spPr>
            <p:txBody>
              <a:bodyPr>
                <a:spAutoFit/>
              </a:bodyPr>
              <a:lstStyle/>
              <a:p>
                <a:r>
                  <a:rPr lang="fr-LU">
                    <a:latin typeface="Calibri" pitchFamily="34" charset="0"/>
                  </a:rPr>
                  <a:t>Vous pouvez mettre votre profil à jour en ajoutant une photo de vous ou en rédigeant un texte pour vous présenter vous et/ou votre classe.</a:t>
                </a:r>
                <a:endParaRPr lang="en-GB">
                  <a:latin typeface="Calibri" pitchFamily="34" charset="0"/>
                </a:endParaRPr>
              </a:p>
            </p:txBody>
          </p:sp>
          <p:cxnSp>
            <p:nvCxnSpPr>
              <p:cNvPr id="4" name="Straight Arrow Connector 3"/>
              <p:cNvCxnSpPr>
                <a:endCxn id="8" idx="1"/>
              </p:cNvCxnSpPr>
              <p:nvPr/>
            </p:nvCxnSpPr>
            <p:spPr>
              <a:xfrm>
                <a:off x="1618666" y="1771836"/>
                <a:ext cx="300057" cy="1236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834580" y="2924150"/>
                <a:ext cx="576300" cy="576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sp>
        <p:nvSpPr>
          <p:cNvPr id="10" name="TextBox 24"/>
          <p:cNvSpPr txBox="1">
            <a:spLocks noChangeArrowheads="1"/>
          </p:cNvSpPr>
          <p:nvPr/>
        </p:nvSpPr>
        <p:spPr bwMode="auto">
          <a:xfrm>
            <a:off x="539552" y="764704"/>
            <a:ext cx="5833591" cy="421339"/>
          </a:xfrm>
          <a:prstGeom prst="rect">
            <a:avLst/>
          </a:prstGeom>
          <a:solidFill>
            <a:srgbClr val="FFFF00"/>
          </a:solidFill>
          <a:ln w="9525">
            <a:solidFill>
              <a:schemeClr val="tx1"/>
            </a:solidFill>
            <a:miter lim="800000"/>
            <a:headEnd/>
            <a:tailEnd/>
          </a:ln>
        </p:spPr>
        <p:txBody>
          <a:bodyPr wrap="square">
            <a:spAutoFit/>
          </a:bodyPr>
          <a:lstStyle/>
          <a:p>
            <a:r>
              <a:rPr lang="fr-LU" sz="2400" b="1" dirty="0">
                <a:latin typeface="Calibri" pitchFamily="34" charset="0"/>
              </a:rPr>
              <a:t>Éléments de la page d'accueil </a:t>
            </a:r>
            <a:r>
              <a:rPr lang="fr-LU" sz="2400" b="1" dirty="0" smtClean="0">
                <a:latin typeface="Calibri" pitchFamily="34" charset="0"/>
              </a:rPr>
              <a:t>du </a:t>
            </a:r>
            <a:r>
              <a:rPr lang="fr-LU" sz="2400" b="1" dirty="0" err="1" smtClean="0">
                <a:latin typeface="Calibri" pitchFamily="34" charset="0"/>
              </a:rPr>
              <a:t>TwinSpace</a:t>
            </a:r>
            <a:endParaRPr lang="en-GB" sz="2400" b="1" dirty="0">
              <a:latin typeface="Calibri" pitchFamily="34" charset="0"/>
            </a:endParaRPr>
          </a:p>
        </p:txBody>
      </p:sp>
    </p:spTree>
    <p:extLst>
      <p:ext uri="{BB962C8B-B14F-4D97-AF65-F5344CB8AC3E}">
        <p14:creationId xmlns:p14="http://schemas.microsoft.com/office/powerpoint/2010/main" val="618715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9"/>
          <p:cNvGrpSpPr>
            <a:grpSpLocks/>
          </p:cNvGrpSpPr>
          <p:nvPr/>
        </p:nvGrpSpPr>
        <p:grpSpPr bwMode="auto">
          <a:xfrm>
            <a:off x="539552" y="1829320"/>
            <a:ext cx="7633095" cy="4230362"/>
            <a:chOff x="970709" y="1844824"/>
            <a:chExt cx="7633120" cy="4724480"/>
          </a:xfrm>
        </p:grpSpPr>
        <p:pic>
          <p:nvPicPr>
            <p:cNvPr id="11267" name="Picture 14" descr="Screen shot 4 Sep 2.png"/>
            <p:cNvPicPr>
              <a:picLocks noChangeAspect="1"/>
            </p:cNvPicPr>
            <p:nvPr/>
          </p:nvPicPr>
          <p:blipFill>
            <a:blip r:embed="rId3" cstate="print"/>
            <a:srcRect l="12988" t="27852" r="13776" b="11856"/>
            <a:stretch>
              <a:fillRect/>
            </a:stretch>
          </p:blipFill>
          <p:spPr bwMode="auto">
            <a:xfrm>
              <a:off x="1259632" y="1844824"/>
              <a:ext cx="6696744" cy="3528392"/>
            </a:xfrm>
            <a:prstGeom prst="rect">
              <a:avLst/>
            </a:prstGeom>
            <a:noFill/>
            <a:ln w="9525">
              <a:noFill/>
              <a:miter lim="800000"/>
              <a:headEnd/>
              <a:tailEnd/>
            </a:ln>
          </p:spPr>
        </p:pic>
        <p:grpSp>
          <p:nvGrpSpPr>
            <p:cNvPr id="11268" name="Group 8"/>
            <p:cNvGrpSpPr>
              <a:grpSpLocks/>
            </p:cNvGrpSpPr>
            <p:nvPr/>
          </p:nvGrpSpPr>
          <p:grpSpPr bwMode="auto">
            <a:xfrm>
              <a:off x="970709" y="2925735"/>
              <a:ext cx="7633120" cy="3643569"/>
              <a:chOff x="970709" y="2925735"/>
              <a:chExt cx="7633120" cy="3643569"/>
            </a:xfrm>
          </p:grpSpPr>
          <p:sp>
            <p:nvSpPr>
              <p:cNvPr id="11269" name="TextBox 2"/>
              <p:cNvSpPr txBox="1">
                <a:spLocks noChangeArrowheads="1"/>
              </p:cNvSpPr>
              <p:nvPr/>
            </p:nvSpPr>
            <p:spPr bwMode="auto">
              <a:xfrm>
                <a:off x="970709" y="5228773"/>
                <a:ext cx="7633120" cy="1340531"/>
              </a:xfrm>
              <a:prstGeom prst="rect">
                <a:avLst/>
              </a:prstGeom>
              <a:noFill/>
              <a:ln w="9525">
                <a:solidFill>
                  <a:schemeClr val="tx1"/>
                </a:solidFill>
                <a:miter lim="800000"/>
                <a:headEnd/>
                <a:tailEnd/>
              </a:ln>
            </p:spPr>
            <p:txBody>
              <a:bodyPr wrap="square">
                <a:spAutoFit/>
              </a:bodyPr>
              <a:lstStyle/>
              <a:p>
                <a:r>
                  <a:rPr lang="fr-LU" dirty="0">
                    <a:latin typeface="Calibri" pitchFamily="34" charset="0"/>
                  </a:rPr>
                  <a:t>Vous pouvez aussi créer des activités de projet. Les activités de projet comprennent notamment des archives de fichiers où vous pouvez conserver vos travaux réalisés dans le cadre du projet et des galeries d'images où vous pouvez publier toutes les photos en rapport avec le projet.</a:t>
                </a:r>
                <a:endParaRPr lang="en-GB" dirty="0">
                  <a:latin typeface="Calibri" pitchFamily="34" charset="0"/>
                </a:endParaRPr>
              </a:p>
            </p:txBody>
          </p:sp>
          <p:cxnSp>
            <p:nvCxnSpPr>
              <p:cNvPr id="4" name="Straight Arrow Connector 3"/>
              <p:cNvCxnSpPr>
                <a:endCxn id="8" idx="5"/>
              </p:cNvCxnSpPr>
              <p:nvPr/>
            </p:nvCxnSpPr>
            <p:spPr>
              <a:xfrm flipH="1" flipV="1">
                <a:off x="4703108" y="3416161"/>
                <a:ext cx="949351" cy="15018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212591" y="2925735"/>
                <a:ext cx="574677" cy="5745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sp>
        <p:nvSpPr>
          <p:cNvPr id="9" name="TextBox 24"/>
          <p:cNvSpPr txBox="1">
            <a:spLocks noChangeArrowheads="1"/>
          </p:cNvSpPr>
          <p:nvPr/>
        </p:nvSpPr>
        <p:spPr bwMode="auto">
          <a:xfrm>
            <a:off x="539552" y="764704"/>
            <a:ext cx="5833591" cy="421339"/>
          </a:xfrm>
          <a:prstGeom prst="rect">
            <a:avLst/>
          </a:prstGeom>
          <a:solidFill>
            <a:srgbClr val="FFFF00"/>
          </a:solidFill>
          <a:ln w="9525">
            <a:solidFill>
              <a:schemeClr val="tx1"/>
            </a:solidFill>
            <a:miter lim="800000"/>
            <a:headEnd/>
            <a:tailEnd/>
          </a:ln>
        </p:spPr>
        <p:txBody>
          <a:bodyPr wrap="square">
            <a:spAutoFit/>
          </a:bodyPr>
          <a:lstStyle/>
          <a:p>
            <a:r>
              <a:rPr lang="fr-LU" sz="2400" b="1" dirty="0">
                <a:latin typeface="Calibri" pitchFamily="34" charset="0"/>
              </a:rPr>
              <a:t>Éléments de la page d'accueil </a:t>
            </a:r>
            <a:r>
              <a:rPr lang="fr-LU" sz="2400" b="1" dirty="0" smtClean="0">
                <a:latin typeface="Calibri" pitchFamily="34" charset="0"/>
              </a:rPr>
              <a:t>du </a:t>
            </a:r>
            <a:r>
              <a:rPr lang="fr-LU" sz="2400" b="1" dirty="0" err="1" smtClean="0">
                <a:latin typeface="Calibri" pitchFamily="34" charset="0"/>
              </a:rPr>
              <a:t>TwinSpace</a:t>
            </a:r>
            <a:endParaRPr lang="en-GB" sz="2400" b="1" dirty="0">
              <a:latin typeface="Calibri" pitchFamily="34" charset="0"/>
            </a:endParaRPr>
          </a:p>
        </p:txBody>
      </p:sp>
    </p:spTree>
    <p:extLst>
      <p:ext uri="{BB962C8B-B14F-4D97-AF65-F5344CB8AC3E}">
        <p14:creationId xmlns:p14="http://schemas.microsoft.com/office/powerpoint/2010/main" val="3361108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9"/>
          <p:cNvGrpSpPr>
            <a:grpSpLocks/>
          </p:cNvGrpSpPr>
          <p:nvPr/>
        </p:nvGrpSpPr>
        <p:grpSpPr bwMode="auto">
          <a:xfrm>
            <a:off x="251520" y="1844824"/>
            <a:ext cx="8641903" cy="4848841"/>
            <a:chOff x="251536" y="405091"/>
            <a:chExt cx="8640944" cy="6368419"/>
          </a:xfrm>
        </p:grpSpPr>
        <p:pic>
          <p:nvPicPr>
            <p:cNvPr id="12291" name="Picture 15" descr="Screen shot 4 Sep 2.png"/>
            <p:cNvPicPr>
              <a:picLocks noChangeAspect="1"/>
            </p:cNvPicPr>
            <p:nvPr/>
          </p:nvPicPr>
          <p:blipFill>
            <a:blip r:embed="rId3" cstate="print"/>
            <a:srcRect l="12988" t="27852" r="13776" b="11856"/>
            <a:stretch>
              <a:fillRect/>
            </a:stretch>
          </p:blipFill>
          <p:spPr bwMode="auto">
            <a:xfrm>
              <a:off x="1259632" y="1197179"/>
              <a:ext cx="6696744" cy="3528392"/>
            </a:xfrm>
            <a:prstGeom prst="rect">
              <a:avLst/>
            </a:prstGeom>
            <a:noFill/>
            <a:ln w="9525">
              <a:noFill/>
              <a:miter lim="800000"/>
              <a:headEnd/>
              <a:tailEnd/>
            </a:ln>
          </p:spPr>
        </p:pic>
        <p:grpSp>
          <p:nvGrpSpPr>
            <p:cNvPr id="12292" name="Group 14"/>
            <p:cNvGrpSpPr>
              <a:grpSpLocks/>
            </p:cNvGrpSpPr>
            <p:nvPr/>
          </p:nvGrpSpPr>
          <p:grpSpPr bwMode="auto">
            <a:xfrm>
              <a:off x="251536" y="405091"/>
              <a:ext cx="8640944" cy="6368419"/>
              <a:chOff x="251536" y="405091"/>
              <a:chExt cx="8640944" cy="6368419"/>
            </a:xfrm>
          </p:grpSpPr>
          <p:grpSp>
            <p:nvGrpSpPr>
              <p:cNvPr id="12293" name="Group 11"/>
              <p:cNvGrpSpPr>
                <a:grpSpLocks/>
              </p:cNvGrpSpPr>
              <p:nvPr/>
            </p:nvGrpSpPr>
            <p:grpSpPr bwMode="auto">
              <a:xfrm>
                <a:off x="6300381" y="405091"/>
                <a:ext cx="2591156" cy="2448092"/>
                <a:chOff x="6300381" y="405091"/>
                <a:chExt cx="2591156" cy="2448092"/>
              </a:xfrm>
            </p:grpSpPr>
            <p:sp>
              <p:nvSpPr>
                <p:cNvPr id="12299" name="TextBox 2"/>
                <p:cNvSpPr txBox="1">
                  <a:spLocks noChangeArrowheads="1"/>
                </p:cNvSpPr>
                <p:nvPr/>
              </p:nvSpPr>
              <p:spPr bwMode="auto">
                <a:xfrm>
                  <a:off x="6300381" y="405091"/>
                  <a:ext cx="2591156" cy="1576500"/>
                </a:xfrm>
                <a:prstGeom prst="rect">
                  <a:avLst/>
                </a:prstGeom>
                <a:noFill/>
                <a:ln w="9525">
                  <a:solidFill>
                    <a:schemeClr val="tx1"/>
                  </a:solidFill>
                  <a:miter lim="800000"/>
                  <a:headEnd/>
                  <a:tailEnd/>
                </a:ln>
              </p:spPr>
              <p:txBody>
                <a:bodyPr wrap="square">
                  <a:spAutoFit/>
                </a:bodyPr>
                <a:lstStyle/>
                <a:p>
                  <a:r>
                    <a:rPr lang="fr-LU" dirty="0">
                      <a:latin typeface="Calibri" pitchFamily="34" charset="0"/>
                    </a:rPr>
                    <a:t>Vous devez, bien entendu, inviter d'autres personnes à participer à votre projet.</a:t>
                  </a:r>
                  <a:endParaRPr lang="en-GB" dirty="0">
                    <a:latin typeface="Calibri" pitchFamily="34" charset="0"/>
                  </a:endParaRPr>
                </a:p>
              </p:txBody>
            </p:sp>
            <p:cxnSp>
              <p:nvCxnSpPr>
                <p:cNvPr id="4" name="Straight Arrow Connector 3"/>
                <p:cNvCxnSpPr>
                  <a:endCxn id="8" idx="7"/>
                </p:cNvCxnSpPr>
                <p:nvPr/>
              </p:nvCxnSpPr>
              <p:spPr>
                <a:xfrm flipH="1">
                  <a:off x="7140472" y="1981591"/>
                  <a:ext cx="191532" cy="318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587686" y="2205159"/>
                  <a:ext cx="647628" cy="648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nvGrpSpPr>
              <p:cNvPr id="12294" name="Group 12"/>
              <p:cNvGrpSpPr>
                <a:grpSpLocks/>
              </p:cNvGrpSpPr>
              <p:nvPr/>
            </p:nvGrpSpPr>
            <p:grpSpPr bwMode="auto">
              <a:xfrm>
                <a:off x="251536" y="3645087"/>
                <a:ext cx="8640944" cy="3128423"/>
                <a:chOff x="251536" y="3645087"/>
                <a:chExt cx="8640944" cy="3128423"/>
              </a:xfrm>
            </p:grpSpPr>
            <p:sp>
              <p:nvSpPr>
                <p:cNvPr id="25" name="Rectangle 24"/>
                <p:cNvSpPr/>
                <p:nvPr/>
              </p:nvSpPr>
              <p:spPr>
                <a:xfrm>
                  <a:off x="6300381" y="3645087"/>
                  <a:ext cx="1655578" cy="21588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TextBox 25"/>
                <p:cNvSpPr txBox="1"/>
                <p:nvPr/>
              </p:nvSpPr>
              <p:spPr>
                <a:xfrm>
                  <a:off x="251536" y="4711934"/>
                  <a:ext cx="8640944" cy="2061576"/>
                </a:xfrm>
                <a:prstGeom prst="rect">
                  <a:avLst/>
                </a:prstGeom>
                <a:solidFill>
                  <a:schemeClr val="accent1">
                    <a:lumMod val="40000"/>
                    <a:lumOff val="60000"/>
                  </a:schemeClr>
                </a:solidFill>
                <a:ln>
                  <a:solidFill>
                    <a:schemeClr val="tx2"/>
                  </a:solidFill>
                </a:ln>
              </p:spPr>
              <p:txBody>
                <a:bodyPr wrap="square">
                  <a:spAutoFit/>
                </a:bodyPr>
                <a:lstStyle/>
                <a:p>
                  <a:pPr>
                    <a:defRPr/>
                  </a:pPr>
                  <a:r>
                    <a:rPr lang="fr-LU" sz="1600" i="1" dirty="0">
                      <a:solidFill>
                        <a:schemeClr val="tx2"/>
                      </a:solidFill>
                      <a:latin typeface="Calibri" pitchFamily="34" charset="0"/>
                    </a:rPr>
                    <a:t>Astuce : L'autre ‘membre fondateur’ de votre projet deviendra automatiquement membre de votre </a:t>
                  </a:r>
                  <a:r>
                    <a:rPr lang="fr-LU" sz="1600" i="1" dirty="0" err="1">
                      <a:solidFill>
                        <a:schemeClr val="tx2"/>
                      </a:solidFill>
                      <a:latin typeface="Calibri" pitchFamily="34" charset="0"/>
                    </a:rPr>
                    <a:t>TwinSpace</a:t>
                  </a:r>
                  <a:r>
                    <a:rPr lang="fr-LU" sz="1600" i="1" dirty="0">
                      <a:solidFill>
                        <a:schemeClr val="tx2"/>
                      </a:solidFill>
                      <a:latin typeface="Calibri" pitchFamily="34" charset="0"/>
                    </a:rPr>
                    <a:t> et possédera des droits d'administration. Cependant, il est utile d'inviter d'autres membres de projet, par exemple des élèves, des enseignants de pays ne participant pas à </a:t>
                  </a:r>
                  <a:r>
                    <a:rPr lang="fr-LU" sz="1600" i="1" dirty="0" err="1">
                      <a:solidFill>
                        <a:schemeClr val="tx2"/>
                      </a:solidFill>
                      <a:latin typeface="Calibri" pitchFamily="34" charset="0"/>
                    </a:rPr>
                    <a:t>eTwinning</a:t>
                  </a:r>
                  <a:r>
                    <a:rPr lang="fr-LU" sz="1600" i="1" dirty="0">
                      <a:solidFill>
                        <a:schemeClr val="tx2"/>
                      </a:solidFill>
                      <a:latin typeface="Calibri" pitchFamily="34" charset="0"/>
                    </a:rPr>
                    <a:t>, des parents ou d'autres « invités » intéressés par votre projet. Remarque : Si vous souhaitez inviter des collègues ou des enseignants de pays </a:t>
                  </a:r>
                  <a:r>
                    <a:rPr lang="fr-LU" sz="1600" i="1" dirty="0" smtClean="0">
                      <a:solidFill>
                        <a:schemeClr val="tx2"/>
                      </a:solidFill>
                      <a:latin typeface="Calibri" pitchFamily="34" charset="0"/>
                    </a:rPr>
                    <a:t>participant </a:t>
                  </a:r>
                  <a:r>
                    <a:rPr lang="fr-LU" sz="1600" i="1" dirty="0">
                      <a:solidFill>
                        <a:schemeClr val="tx2"/>
                      </a:solidFill>
                      <a:latin typeface="Calibri" pitchFamily="34" charset="0"/>
                    </a:rPr>
                    <a:t>à </a:t>
                  </a:r>
                  <a:r>
                    <a:rPr lang="fr-LU" sz="1600" i="1" dirty="0" err="1">
                      <a:solidFill>
                        <a:schemeClr val="tx2"/>
                      </a:solidFill>
                      <a:latin typeface="Calibri" pitchFamily="34" charset="0"/>
                    </a:rPr>
                    <a:t>eTwinning</a:t>
                  </a:r>
                  <a:r>
                    <a:rPr lang="fr-LU" sz="1600" i="1" dirty="0">
                      <a:solidFill>
                        <a:schemeClr val="tx2"/>
                      </a:solidFill>
                      <a:latin typeface="Calibri" pitchFamily="34" charset="0"/>
                    </a:rPr>
                    <a:t>, vous devez passer par le Tableau de bord </a:t>
                  </a:r>
                  <a:r>
                    <a:rPr lang="fr-LU" sz="1600" i="1" dirty="0" err="1">
                      <a:solidFill>
                        <a:schemeClr val="tx2"/>
                      </a:solidFill>
                      <a:latin typeface="Calibri" pitchFamily="34" charset="0"/>
                    </a:rPr>
                    <a:t>eTwinning</a:t>
                  </a:r>
                  <a:r>
                    <a:rPr lang="fr-LU" sz="1600" i="1" dirty="0">
                      <a:solidFill>
                        <a:schemeClr val="tx2"/>
                      </a:solidFill>
                      <a:latin typeface="Calibri" pitchFamily="34" charset="0"/>
                    </a:rPr>
                    <a:t> et non pas par le </a:t>
                  </a:r>
                  <a:r>
                    <a:rPr lang="fr-LU" sz="1600" i="1" dirty="0" err="1">
                      <a:solidFill>
                        <a:schemeClr val="tx2"/>
                      </a:solidFill>
                      <a:latin typeface="Calibri" pitchFamily="34" charset="0"/>
                    </a:rPr>
                    <a:t>TwinSpace</a:t>
                  </a:r>
                  <a:r>
                    <a:rPr lang="fr-LU" sz="1600" i="1" dirty="0">
                      <a:solidFill>
                        <a:schemeClr val="tx2"/>
                      </a:solidFill>
                      <a:latin typeface="Calibri" pitchFamily="34" charset="0"/>
                    </a:rPr>
                    <a:t>.</a:t>
                  </a:r>
                  <a:endParaRPr lang="en-GB" sz="1600" i="1" dirty="0">
                    <a:solidFill>
                      <a:schemeClr val="tx2"/>
                    </a:solidFill>
                    <a:latin typeface="Calibri" pitchFamily="34" charset="0"/>
                  </a:endParaRPr>
                </a:p>
              </p:txBody>
            </p:sp>
            <p:cxnSp>
              <p:nvCxnSpPr>
                <p:cNvPr id="27" name="Straight Arrow Connector 26"/>
                <p:cNvCxnSpPr>
                  <a:endCxn id="25" idx="1"/>
                </p:cNvCxnSpPr>
                <p:nvPr/>
              </p:nvCxnSpPr>
              <p:spPr>
                <a:xfrm flipV="1">
                  <a:off x="5832120" y="3753029"/>
                  <a:ext cx="468261" cy="71876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14" name="TextBox 24"/>
          <p:cNvSpPr txBox="1">
            <a:spLocks noChangeArrowheads="1"/>
          </p:cNvSpPr>
          <p:nvPr/>
        </p:nvSpPr>
        <p:spPr bwMode="auto">
          <a:xfrm>
            <a:off x="539552" y="764704"/>
            <a:ext cx="5833591" cy="421339"/>
          </a:xfrm>
          <a:prstGeom prst="rect">
            <a:avLst/>
          </a:prstGeom>
          <a:solidFill>
            <a:srgbClr val="FFFF00"/>
          </a:solidFill>
          <a:ln w="9525">
            <a:solidFill>
              <a:schemeClr val="tx1"/>
            </a:solidFill>
            <a:miter lim="800000"/>
            <a:headEnd/>
            <a:tailEnd/>
          </a:ln>
        </p:spPr>
        <p:txBody>
          <a:bodyPr wrap="square">
            <a:spAutoFit/>
          </a:bodyPr>
          <a:lstStyle/>
          <a:p>
            <a:r>
              <a:rPr lang="fr-LU" sz="2400" b="1" dirty="0">
                <a:latin typeface="Calibri" pitchFamily="34" charset="0"/>
              </a:rPr>
              <a:t>Éléments de la page d'accueil </a:t>
            </a:r>
            <a:r>
              <a:rPr lang="fr-LU" sz="2400" b="1" dirty="0" smtClean="0">
                <a:latin typeface="Calibri" pitchFamily="34" charset="0"/>
              </a:rPr>
              <a:t>du </a:t>
            </a:r>
            <a:r>
              <a:rPr lang="fr-LU" sz="2400" b="1" dirty="0" err="1" smtClean="0">
                <a:latin typeface="Calibri" pitchFamily="34" charset="0"/>
              </a:rPr>
              <a:t>TwinSpace</a:t>
            </a:r>
            <a:endParaRPr lang="en-GB" sz="2400" b="1" dirty="0">
              <a:latin typeface="Calibri" pitchFamily="34" charset="0"/>
            </a:endParaRPr>
          </a:p>
        </p:txBody>
      </p:sp>
    </p:spTree>
    <p:extLst>
      <p:ext uri="{BB962C8B-B14F-4D97-AF65-F5344CB8AC3E}">
        <p14:creationId xmlns:p14="http://schemas.microsoft.com/office/powerpoint/2010/main" val="3976292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p:cNvGrpSpPr>
            <a:grpSpLocks/>
          </p:cNvGrpSpPr>
          <p:nvPr/>
        </p:nvGrpSpPr>
        <p:grpSpPr bwMode="auto">
          <a:xfrm>
            <a:off x="684213" y="764704"/>
            <a:ext cx="8351837" cy="5617045"/>
            <a:chOff x="683568" y="476672"/>
            <a:chExt cx="8352692" cy="5904126"/>
          </a:xfrm>
        </p:grpSpPr>
        <p:grpSp>
          <p:nvGrpSpPr>
            <p:cNvPr id="18435" name="Group 15"/>
            <p:cNvGrpSpPr>
              <a:grpSpLocks/>
            </p:cNvGrpSpPr>
            <p:nvPr/>
          </p:nvGrpSpPr>
          <p:grpSpPr bwMode="auto">
            <a:xfrm>
              <a:off x="683568" y="476672"/>
              <a:ext cx="8352692" cy="5671223"/>
              <a:chOff x="683568" y="476672"/>
              <a:chExt cx="8352692" cy="5671223"/>
            </a:xfrm>
          </p:grpSpPr>
          <p:pic>
            <p:nvPicPr>
              <p:cNvPr id="18437" name="Picture 6" descr="TS_project_activities_manage_pages_new_activity.png"/>
              <p:cNvPicPr>
                <a:picLocks noChangeAspect="1"/>
              </p:cNvPicPr>
              <p:nvPr/>
            </p:nvPicPr>
            <p:blipFill>
              <a:blip r:embed="rId3" cstate="print"/>
              <a:srcRect l="13776" t="4803" r="14563" b="8034"/>
              <a:stretch>
                <a:fillRect/>
              </a:stretch>
            </p:blipFill>
            <p:spPr bwMode="auto">
              <a:xfrm>
                <a:off x="683568" y="1340768"/>
                <a:ext cx="5400600" cy="4807127"/>
              </a:xfrm>
              <a:prstGeom prst="rect">
                <a:avLst/>
              </a:prstGeom>
              <a:noFill/>
              <a:ln w="9525">
                <a:noFill/>
                <a:miter lim="800000"/>
                <a:headEnd/>
                <a:tailEnd/>
              </a:ln>
            </p:spPr>
          </p:pic>
          <p:sp>
            <p:nvSpPr>
              <p:cNvPr id="11" name="Rectangle 10"/>
              <p:cNvSpPr/>
              <p:nvPr/>
            </p:nvSpPr>
            <p:spPr>
              <a:xfrm>
                <a:off x="1115412" y="1628929"/>
                <a:ext cx="1152643" cy="2872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p:nvPr/>
            </p:nvSpPr>
            <p:spPr>
              <a:xfrm>
                <a:off x="6229273" y="476672"/>
                <a:ext cx="2806987" cy="2031527"/>
              </a:xfrm>
              <a:prstGeom prst="rect">
                <a:avLst/>
              </a:prstGeom>
              <a:solidFill>
                <a:schemeClr val="accent1">
                  <a:lumMod val="40000"/>
                  <a:lumOff val="60000"/>
                </a:schemeClr>
              </a:solidFill>
              <a:ln>
                <a:solidFill>
                  <a:schemeClr val="tx2"/>
                </a:solidFill>
              </a:ln>
            </p:spPr>
            <p:txBody>
              <a:bodyPr>
                <a:spAutoFit/>
              </a:bodyPr>
              <a:lstStyle/>
              <a:p>
                <a:pPr>
                  <a:defRPr/>
                </a:pPr>
                <a:r>
                  <a:rPr lang="fr-LU" i="1" dirty="0">
                    <a:solidFill>
                      <a:schemeClr val="tx2"/>
                    </a:solidFill>
                    <a:latin typeface="Calibri" pitchFamily="34" charset="0"/>
                  </a:rPr>
                  <a:t>Astuce : Voici à quoi ressemble la page qui vous permet de créer une nouvelle activité. Notez que l'onglet </a:t>
                </a:r>
                <a:r>
                  <a:rPr lang="fr-LU" b="1" i="1" dirty="0">
                    <a:solidFill>
                      <a:schemeClr val="tx2"/>
                    </a:solidFill>
                    <a:latin typeface="Calibri" pitchFamily="34" charset="0"/>
                  </a:rPr>
                  <a:t>Activités de projet </a:t>
                </a:r>
                <a:r>
                  <a:rPr lang="fr-LU" i="1" dirty="0">
                    <a:solidFill>
                      <a:schemeClr val="tx2"/>
                    </a:solidFill>
                    <a:latin typeface="Calibri" pitchFamily="34" charset="0"/>
                  </a:rPr>
                  <a:t>est actif, car le titre est mis en évidence.</a:t>
                </a:r>
                <a:endParaRPr lang="en-GB" i="1" dirty="0">
                  <a:solidFill>
                    <a:schemeClr val="tx2"/>
                  </a:solidFill>
                  <a:latin typeface="Calibri" pitchFamily="34" charset="0"/>
                </a:endParaRPr>
              </a:p>
            </p:txBody>
          </p:sp>
          <p:cxnSp>
            <p:nvCxnSpPr>
              <p:cNvPr id="13" name="Straight Arrow Connector 12"/>
              <p:cNvCxnSpPr/>
              <p:nvPr/>
            </p:nvCxnSpPr>
            <p:spPr>
              <a:xfrm flipH="1">
                <a:off x="2196610" y="1052801"/>
                <a:ext cx="4032663" cy="57612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8436" name="TextBox 13"/>
            <p:cNvSpPr txBox="1">
              <a:spLocks noChangeArrowheads="1"/>
            </p:cNvSpPr>
            <p:nvPr/>
          </p:nvSpPr>
          <p:spPr bwMode="auto">
            <a:xfrm>
              <a:off x="6228977" y="2595756"/>
              <a:ext cx="2807283" cy="3785042"/>
            </a:xfrm>
            <a:prstGeom prst="rect">
              <a:avLst/>
            </a:prstGeom>
            <a:noFill/>
            <a:ln w="9525">
              <a:solidFill>
                <a:srgbClr val="00B050"/>
              </a:solidFill>
              <a:miter lim="800000"/>
              <a:headEnd/>
              <a:tailEnd/>
            </a:ln>
          </p:spPr>
          <p:txBody>
            <a:bodyPr>
              <a:spAutoFit/>
            </a:bodyPr>
            <a:lstStyle/>
            <a:p>
              <a:r>
                <a:rPr lang="fr-LU" sz="1600" b="1" dirty="0">
                  <a:solidFill>
                    <a:srgbClr val="77933C"/>
                  </a:solidFill>
                  <a:latin typeface="Calibri" pitchFamily="34" charset="0"/>
                </a:rPr>
                <a:t>Qu'est-ce que les activités de projet ?</a:t>
              </a:r>
            </a:p>
            <a:p>
              <a:r>
                <a:rPr lang="fr-LU" sz="1600" dirty="0">
                  <a:solidFill>
                    <a:srgbClr val="77933C"/>
                  </a:solidFill>
                  <a:latin typeface="Calibri" pitchFamily="34" charset="0"/>
                </a:rPr>
                <a:t>Votre projet peut se composer de différents types d'activités. Par exemple, il peut faire appel à des images numériques, à un blog ou à la rédaction collaborative. Les pages </a:t>
              </a:r>
              <a:r>
                <a:rPr lang="fr-LU" sz="1600" b="1" dirty="0">
                  <a:solidFill>
                    <a:srgbClr val="77933C"/>
                  </a:solidFill>
                  <a:latin typeface="Calibri" pitchFamily="34" charset="0"/>
                </a:rPr>
                <a:t>Activités de projet</a:t>
              </a:r>
              <a:r>
                <a:rPr lang="fr-LU" sz="1600" dirty="0">
                  <a:solidFill>
                    <a:srgbClr val="77933C"/>
                  </a:solidFill>
                  <a:latin typeface="Calibri" pitchFamily="34" charset="0"/>
                </a:rPr>
                <a:t> vous donnent accès aux outils nécessaires pour mener le projet et vous offrent un espace pour stocker vos travaux réalisés dans le cadre du projet.</a:t>
              </a:r>
              <a:endParaRPr lang="en-GB" sz="1600" dirty="0">
                <a:solidFill>
                  <a:srgbClr val="77933C"/>
                </a:solidFill>
                <a:latin typeface="Calibri" pitchFamily="34" charset="0"/>
              </a:endParaRPr>
            </a:p>
          </p:txBody>
        </p:sp>
      </p:grpSp>
      <p:sp>
        <p:nvSpPr>
          <p:cNvPr id="14" name="TextBox 8"/>
          <p:cNvSpPr txBox="1">
            <a:spLocks noChangeArrowheads="1"/>
          </p:cNvSpPr>
          <p:nvPr/>
        </p:nvSpPr>
        <p:spPr bwMode="auto">
          <a:xfrm>
            <a:off x="539552" y="764704"/>
            <a:ext cx="3960229" cy="461698"/>
          </a:xfrm>
          <a:prstGeom prst="rect">
            <a:avLst/>
          </a:prstGeom>
          <a:noFill/>
          <a:ln w="9525">
            <a:noFill/>
            <a:miter lim="800000"/>
            <a:headEnd/>
            <a:tailEnd/>
          </a:ln>
        </p:spPr>
        <p:txBody>
          <a:bodyPr>
            <a:spAutoFit/>
          </a:bodyPr>
          <a:lstStyle/>
          <a:p>
            <a:r>
              <a:rPr lang="en-GB" sz="2400" b="1" dirty="0" err="1">
                <a:latin typeface="Calibri" pitchFamily="34" charset="0"/>
              </a:rPr>
              <a:t>Création</a:t>
            </a:r>
            <a:r>
              <a:rPr lang="en-GB" sz="2400" b="1" dirty="0">
                <a:latin typeface="Calibri" pitchFamily="34" charset="0"/>
              </a:rPr>
              <a:t> </a:t>
            </a:r>
            <a:r>
              <a:rPr lang="en-GB" sz="2400" b="1" dirty="0" err="1">
                <a:latin typeface="Calibri" pitchFamily="34" charset="0"/>
              </a:rPr>
              <a:t>d'activités</a:t>
            </a:r>
            <a:r>
              <a:rPr lang="en-GB" sz="2400" b="1" dirty="0">
                <a:latin typeface="Calibri" pitchFamily="34" charset="0"/>
              </a:rPr>
              <a:t> de </a:t>
            </a:r>
            <a:r>
              <a:rPr lang="en-GB" sz="2400" b="1" dirty="0" err="1">
                <a:latin typeface="Calibri" pitchFamily="34" charset="0"/>
              </a:rPr>
              <a:t>projet</a:t>
            </a:r>
            <a:endParaRPr lang="en-GB" sz="2400" b="1" dirty="0">
              <a:latin typeface="Calibri" pitchFamily="34" charset="0"/>
            </a:endParaRPr>
          </a:p>
        </p:txBody>
      </p:sp>
    </p:spTree>
    <p:extLst>
      <p:ext uri="{BB962C8B-B14F-4D97-AF65-F5344CB8AC3E}">
        <p14:creationId xmlns:p14="http://schemas.microsoft.com/office/powerpoint/2010/main" val="3236298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descr="TS_project_activities_manage_pages_new_activity2.png"/>
          <p:cNvPicPr>
            <a:picLocks noChangeAspect="1"/>
          </p:cNvPicPr>
          <p:nvPr/>
        </p:nvPicPr>
        <p:blipFill>
          <a:blip r:embed="rId3" cstate="print"/>
          <a:srcRect l="12988" t="10352" r="14563" b="8208"/>
          <a:stretch>
            <a:fillRect/>
          </a:stretch>
        </p:blipFill>
        <p:spPr bwMode="auto">
          <a:xfrm>
            <a:off x="755650" y="1341438"/>
            <a:ext cx="4824413" cy="3984625"/>
          </a:xfrm>
          <a:prstGeom prst="rect">
            <a:avLst/>
          </a:prstGeom>
          <a:noFill/>
          <a:ln w="9525">
            <a:noFill/>
            <a:miter lim="800000"/>
            <a:headEnd/>
            <a:tailEnd/>
          </a:ln>
        </p:spPr>
      </p:pic>
      <p:grpSp>
        <p:nvGrpSpPr>
          <p:cNvPr id="2" name="Group 11"/>
          <p:cNvGrpSpPr>
            <a:grpSpLocks/>
          </p:cNvGrpSpPr>
          <p:nvPr/>
        </p:nvGrpSpPr>
        <p:grpSpPr bwMode="auto">
          <a:xfrm>
            <a:off x="684213" y="1450157"/>
            <a:ext cx="8135937" cy="1474787"/>
            <a:chOff x="683568" y="1450079"/>
            <a:chExt cx="8136904" cy="1475635"/>
          </a:xfrm>
        </p:grpSpPr>
        <p:sp>
          <p:nvSpPr>
            <p:cNvPr id="19466" name="TextBox 2"/>
            <p:cNvSpPr txBox="1">
              <a:spLocks noChangeArrowheads="1"/>
            </p:cNvSpPr>
            <p:nvPr/>
          </p:nvSpPr>
          <p:spPr bwMode="auto">
            <a:xfrm>
              <a:off x="5795925" y="1450079"/>
              <a:ext cx="3024547" cy="1475635"/>
            </a:xfrm>
            <a:prstGeom prst="rect">
              <a:avLst/>
            </a:prstGeom>
            <a:noFill/>
            <a:ln w="9525">
              <a:solidFill>
                <a:schemeClr val="tx1"/>
              </a:solidFill>
              <a:miter lim="800000"/>
              <a:headEnd/>
              <a:tailEnd/>
            </a:ln>
          </p:spPr>
          <p:txBody>
            <a:bodyPr>
              <a:spAutoFit/>
            </a:bodyPr>
            <a:lstStyle/>
            <a:p>
              <a:r>
                <a:rPr lang="fr-LU">
                  <a:latin typeface="Calibri" pitchFamily="34" charset="0"/>
                </a:rPr>
                <a:t>Ajoutez un titre à votre page </a:t>
              </a:r>
              <a:r>
                <a:rPr lang="fr-LU" b="1">
                  <a:latin typeface="Calibri" pitchFamily="34" charset="0"/>
                </a:rPr>
                <a:t>Activités de projet</a:t>
              </a:r>
              <a:r>
                <a:rPr lang="fr-LU">
                  <a:latin typeface="Calibri" pitchFamily="34" charset="0"/>
                </a:rPr>
                <a:t> (par exemple, « Présentation personnelle » ou « Photos de ma ville »).</a:t>
              </a:r>
              <a:endParaRPr lang="en-GB">
                <a:latin typeface="Calibri" pitchFamily="34" charset="0"/>
              </a:endParaRPr>
            </a:p>
          </p:txBody>
        </p:sp>
        <p:cxnSp>
          <p:nvCxnSpPr>
            <p:cNvPr id="4" name="Straight Arrow Connector 3"/>
            <p:cNvCxnSpPr>
              <a:endCxn id="8" idx="6"/>
            </p:cNvCxnSpPr>
            <p:nvPr/>
          </p:nvCxnSpPr>
          <p:spPr>
            <a:xfrm flipH="1">
              <a:off x="2844412" y="1844824"/>
              <a:ext cx="295151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83568" y="1844824"/>
              <a:ext cx="2160844"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nvGrpSpPr>
          <p:cNvPr id="3" name="Group 12"/>
          <p:cNvGrpSpPr>
            <a:grpSpLocks/>
          </p:cNvGrpSpPr>
          <p:nvPr/>
        </p:nvGrpSpPr>
        <p:grpSpPr bwMode="auto">
          <a:xfrm>
            <a:off x="468313" y="2924175"/>
            <a:ext cx="8064500" cy="3014513"/>
            <a:chOff x="467544" y="2924944"/>
            <a:chExt cx="8064896" cy="3013148"/>
          </a:xfrm>
        </p:grpSpPr>
        <p:sp>
          <p:nvSpPr>
            <p:cNvPr id="19463" name="TextBox 18"/>
            <p:cNvSpPr txBox="1">
              <a:spLocks noChangeArrowheads="1"/>
            </p:cNvSpPr>
            <p:nvPr/>
          </p:nvSpPr>
          <p:spPr bwMode="auto">
            <a:xfrm>
              <a:off x="4931813" y="5012999"/>
              <a:ext cx="3600627" cy="925093"/>
            </a:xfrm>
            <a:prstGeom prst="rect">
              <a:avLst/>
            </a:prstGeom>
            <a:noFill/>
            <a:ln w="9525">
              <a:solidFill>
                <a:schemeClr val="tx1"/>
              </a:solidFill>
              <a:miter lim="800000"/>
              <a:headEnd/>
              <a:tailEnd/>
            </a:ln>
          </p:spPr>
          <p:txBody>
            <a:bodyPr>
              <a:spAutoFit/>
            </a:bodyPr>
            <a:lstStyle/>
            <a:p>
              <a:r>
                <a:rPr lang="fr-LU">
                  <a:latin typeface="Calibri" pitchFamily="34" charset="0"/>
                </a:rPr>
                <a:t>Choisissez le type d'activités que vous souhaitez inclure sur chaque page.</a:t>
              </a:r>
              <a:endParaRPr lang="en-GB">
                <a:latin typeface="Calibri" pitchFamily="34" charset="0"/>
              </a:endParaRPr>
            </a:p>
          </p:txBody>
        </p:sp>
        <p:cxnSp>
          <p:nvCxnSpPr>
            <p:cNvPr id="20" name="Straight Arrow Connector 19"/>
            <p:cNvCxnSpPr/>
            <p:nvPr/>
          </p:nvCxnSpPr>
          <p:spPr>
            <a:xfrm flipH="1" flipV="1">
              <a:off x="4860374" y="4437148"/>
              <a:ext cx="503186" cy="575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67544" y="2924944"/>
              <a:ext cx="5545409" cy="16565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sp>
        <p:nvSpPr>
          <p:cNvPr id="13" name="TextBox 8"/>
          <p:cNvSpPr txBox="1">
            <a:spLocks noChangeArrowheads="1"/>
          </p:cNvSpPr>
          <p:nvPr/>
        </p:nvSpPr>
        <p:spPr bwMode="auto">
          <a:xfrm>
            <a:off x="539552" y="764704"/>
            <a:ext cx="3960229" cy="461698"/>
          </a:xfrm>
          <a:prstGeom prst="rect">
            <a:avLst/>
          </a:prstGeom>
          <a:noFill/>
          <a:ln w="9525">
            <a:noFill/>
            <a:miter lim="800000"/>
            <a:headEnd/>
            <a:tailEnd/>
          </a:ln>
        </p:spPr>
        <p:txBody>
          <a:bodyPr>
            <a:spAutoFit/>
          </a:bodyPr>
          <a:lstStyle/>
          <a:p>
            <a:r>
              <a:rPr lang="en-GB" sz="2400" b="1" dirty="0" err="1">
                <a:latin typeface="Calibri" pitchFamily="34" charset="0"/>
              </a:rPr>
              <a:t>Création</a:t>
            </a:r>
            <a:r>
              <a:rPr lang="en-GB" sz="2400" b="1" dirty="0">
                <a:latin typeface="Calibri" pitchFamily="34" charset="0"/>
              </a:rPr>
              <a:t> </a:t>
            </a:r>
            <a:r>
              <a:rPr lang="en-GB" sz="2400" b="1" dirty="0" err="1">
                <a:latin typeface="Calibri" pitchFamily="34" charset="0"/>
              </a:rPr>
              <a:t>d'activités</a:t>
            </a:r>
            <a:r>
              <a:rPr lang="en-GB" sz="2400" b="1" dirty="0">
                <a:latin typeface="Calibri" pitchFamily="34" charset="0"/>
              </a:rPr>
              <a:t> de </a:t>
            </a:r>
            <a:r>
              <a:rPr lang="en-GB" sz="2400" b="1" dirty="0" err="1">
                <a:latin typeface="Calibri" pitchFamily="34" charset="0"/>
              </a:rPr>
              <a:t>projet</a:t>
            </a:r>
            <a:endParaRPr lang="en-GB" sz="2400" b="1" dirty="0">
              <a:latin typeface="Calibri" pitchFamily="34" charset="0"/>
            </a:endParaRPr>
          </a:p>
        </p:txBody>
      </p:sp>
    </p:spTree>
    <p:extLst>
      <p:ext uri="{BB962C8B-B14F-4D97-AF65-F5344CB8AC3E}">
        <p14:creationId xmlns:p14="http://schemas.microsoft.com/office/powerpoint/2010/main" val="2259324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2"/>
          <p:cNvGrpSpPr>
            <a:grpSpLocks/>
          </p:cNvGrpSpPr>
          <p:nvPr/>
        </p:nvGrpSpPr>
        <p:grpSpPr bwMode="auto">
          <a:xfrm>
            <a:off x="539553" y="764704"/>
            <a:ext cx="7345560" cy="5256584"/>
            <a:chOff x="538909" y="765134"/>
            <a:chExt cx="7345459" cy="5256719"/>
          </a:xfrm>
        </p:grpSpPr>
        <p:pic>
          <p:nvPicPr>
            <p:cNvPr id="20483" name="Picture 11" descr="TS_project_activities_manage_pages_new_activity.png"/>
            <p:cNvPicPr>
              <a:picLocks noChangeAspect="1"/>
            </p:cNvPicPr>
            <p:nvPr/>
          </p:nvPicPr>
          <p:blipFill>
            <a:blip r:embed="rId3" cstate="print"/>
            <a:srcRect l="13776" t="39240" r="13776" b="22021"/>
            <a:stretch>
              <a:fillRect/>
            </a:stretch>
          </p:blipFill>
          <p:spPr bwMode="auto">
            <a:xfrm>
              <a:off x="1259632" y="3429565"/>
              <a:ext cx="6624736" cy="2592288"/>
            </a:xfrm>
            <a:prstGeom prst="rect">
              <a:avLst/>
            </a:prstGeom>
            <a:noFill/>
            <a:ln w="9525">
              <a:noFill/>
              <a:miter lim="800000"/>
              <a:headEnd/>
              <a:tailEnd/>
            </a:ln>
          </p:spPr>
        </p:pic>
        <p:sp>
          <p:nvSpPr>
            <p:cNvPr id="3" name="TextBox 2"/>
            <p:cNvSpPr txBox="1"/>
            <p:nvPr/>
          </p:nvSpPr>
          <p:spPr>
            <a:xfrm>
              <a:off x="683567" y="1594624"/>
              <a:ext cx="6840443" cy="1474825"/>
            </a:xfrm>
            <a:prstGeom prst="rect">
              <a:avLst/>
            </a:prstGeom>
            <a:noFill/>
            <a:ln>
              <a:solidFill>
                <a:schemeClr val="accent3"/>
              </a:solidFill>
            </a:ln>
          </p:spPr>
          <p:txBody>
            <a:bodyPr>
              <a:spAutoFit/>
            </a:bodyPr>
            <a:lstStyle/>
            <a:p>
              <a:pPr>
                <a:defRPr/>
              </a:pPr>
              <a:r>
                <a:rPr lang="fr-LU" dirty="0">
                  <a:latin typeface="Calibri" pitchFamily="34" charset="0"/>
                </a:rPr>
                <a:t>Le </a:t>
              </a:r>
              <a:r>
                <a:rPr lang="fr-LU" b="1" dirty="0">
                  <a:latin typeface="Calibri" pitchFamily="34" charset="0"/>
                </a:rPr>
                <a:t>Blog d'activité </a:t>
              </a:r>
              <a:r>
                <a:rPr lang="fr-LU" dirty="0">
                  <a:latin typeface="Calibri" pitchFamily="34" charset="0"/>
                </a:rPr>
                <a:t>est un outil de rédaction qui permet aux membres du projet d'écrire des textes sur un thème spécifique. Les textes peuvent être rédigés individuellement ou en équipe de deux ou de plusieurs élèves. Une fois qu'une publication a été ajoutée au blog, elle est accessible aux autres membres du projet.</a:t>
              </a:r>
              <a:endParaRPr lang="en-GB" dirty="0">
                <a:latin typeface="Calibri" pitchFamily="34" charset="0"/>
              </a:endParaRPr>
            </a:p>
          </p:txBody>
        </p:sp>
        <p:cxnSp>
          <p:nvCxnSpPr>
            <p:cNvPr id="4" name="Straight Arrow Connector 3"/>
            <p:cNvCxnSpPr>
              <a:endCxn id="8" idx="0"/>
            </p:cNvCxnSpPr>
            <p:nvPr/>
          </p:nvCxnSpPr>
          <p:spPr>
            <a:xfrm flipH="1">
              <a:off x="2412330" y="2565875"/>
              <a:ext cx="430207" cy="647717"/>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331258" y="3213592"/>
              <a:ext cx="2160557" cy="86362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sp>
          <p:nvSpPr>
            <p:cNvPr id="20488" name="TextBox 10"/>
            <p:cNvSpPr txBox="1">
              <a:spLocks noChangeArrowheads="1"/>
            </p:cNvSpPr>
            <p:nvPr/>
          </p:nvSpPr>
          <p:spPr bwMode="auto">
            <a:xfrm>
              <a:off x="538909" y="765134"/>
              <a:ext cx="5328518" cy="461677"/>
            </a:xfrm>
            <a:prstGeom prst="rect">
              <a:avLst/>
            </a:prstGeom>
            <a:solidFill>
              <a:srgbClr val="92D050"/>
            </a:solidFill>
            <a:ln w="9525">
              <a:solidFill>
                <a:schemeClr val="tx1"/>
              </a:solidFill>
              <a:miter lim="800000"/>
              <a:headEnd/>
              <a:tailEnd/>
            </a:ln>
          </p:spPr>
          <p:txBody>
            <a:bodyPr>
              <a:spAutoFit/>
            </a:bodyPr>
            <a:lstStyle/>
            <a:p>
              <a:r>
                <a:rPr lang="fr-LU" sz="2400" b="1" dirty="0">
                  <a:solidFill>
                    <a:schemeClr val="bg1"/>
                  </a:solidFill>
                  <a:latin typeface="Calibri" pitchFamily="34" charset="0"/>
                </a:rPr>
                <a:t>Quelles sont les différentes activités ?</a:t>
              </a:r>
              <a:endParaRPr lang="en-GB" sz="2400" b="1" dirty="0">
                <a:solidFill>
                  <a:schemeClr val="bg1"/>
                </a:solidFill>
                <a:latin typeface="Calibri" pitchFamily="34" charset="0"/>
              </a:endParaRPr>
            </a:p>
          </p:txBody>
        </p:sp>
      </p:grpSp>
    </p:spTree>
    <p:extLst>
      <p:ext uri="{BB962C8B-B14F-4D97-AF65-F5344CB8AC3E}">
        <p14:creationId xmlns:p14="http://schemas.microsoft.com/office/powerpoint/2010/main" val="3874738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2"/>
          <p:cNvGrpSpPr>
            <a:grpSpLocks/>
          </p:cNvGrpSpPr>
          <p:nvPr/>
        </p:nvGrpSpPr>
        <p:grpSpPr bwMode="auto">
          <a:xfrm>
            <a:off x="684213" y="1844898"/>
            <a:ext cx="7200900" cy="3816350"/>
            <a:chOff x="683568" y="1484761"/>
            <a:chExt cx="7200800" cy="3816447"/>
          </a:xfrm>
        </p:grpSpPr>
        <p:pic>
          <p:nvPicPr>
            <p:cNvPr id="21507" name="Picture 11" descr="TS_project_activities_manage_pages_new_activity.png"/>
            <p:cNvPicPr>
              <a:picLocks noChangeAspect="1"/>
            </p:cNvPicPr>
            <p:nvPr/>
          </p:nvPicPr>
          <p:blipFill>
            <a:blip r:embed="rId3" cstate="print"/>
            <a:srcRect l="13776" t="39240" r="13776" b="22021"/>
            <a:stretch>
              <a:fillRect/>
            </a:stretch>
          </p:blipFill>
          <p:spPr bwMode="auto">
            <a:xfrm>
              <a:off x="1259632" y="2708920"/>
              <a:ext cx="6624736" cy="2592288"/>
            </a:xfrm>
            <a:prstGeom prst="rect">
              <a:avLst/>
            </a:prstGeom>
            <a:noFill/>
            <a:ln w="9525">
              <a:noFill/>
              <a:miter lim="800000"/>
              <a:headEnd/>
              <a:tailEnd/>
            </a:ln>
          </p:spPr>
        </p:pic>
        <p:sp>
          <p:nvSpPr>
            <p:cNvPr id="3" name="TextBox 2"/>
            <p:cNvSpPr txBox="1"/>
            <p:nvPr/>
          </p:nvSpPr>
          <p:spPr>
            <a:xfrm>
              <a:off x="683568" y="1484761"/>
              <a:ext cx="7056339" cy="925536"/>
            </a:xfrm>
            <a:prstGeom prst="rect">
              <a:avLst/>
            </a:prstGeom>
            <a:noFill/>
            <a:ln>
              <a:solidFill>
                <a:schemeClr val="accent3"/>
              </a:solidFill>
            </a:ln>
          </p:spPr>
          <p:txBody>
            <a:bodyPr>
              <a:spAutoFit/>
            </a:bodyPr>
            <a:lstStyle/>
            <a:p>
              <a:pPr>
                <a:defRPr/>
              </a:pPr>
              <a:r>
                <a:rPr lang="fr-LU" dirty="0">
                  <a:latin typeface="Calibri" pitchFamily="34" charset="0"/>
                </a:rPr>
                <a:t>Les </a:t>
              </a:r>
              <a:r>
                <a:rPr lang="fr-LU" b="1" dirty="0">
                  <a:latin typeface="Calibri" pitchFamily="34" charset="0"/>
                </a:rPr>
                <a:t>Archives de fichiers </a:t>
              </a:r>
              <a:r>
                <a:rPr lang="fr-LU" dirty="0">
                  <a:latin typeface="Calibri" pitchFamily="34" charset="0"/>
                </a:rPr>
                <a:t>vous permettent de stocker des documents Word, des feuilles Excel, des vidéos ou d'autres fichiers en rapport avec votre projet. La taille de fichier maximale est de 20 Mo.</a:t>
              </a:r>
              <a:endParaRPr lang="en-GB" dirty="0">
                <a:latin typeface="Calibri" pitchFamily="34" charset="0"/>
              </a:endParaRPr>
            </a:p>
          </p:txBody>
        </p:sp>
        <p:cxnSp>
          <p:nvCxnSpPr>
            <p:cNvPr id="4" name="Straight Arrow Connector 3"/>
            <p:cNvCxnSpPr>
              <a:stCxn id="3" idx="2"/>
              <a:endCxn id="8" idx="0"/>
            </p:cNvCxnSpPr>
            <p:nvPr/>
          </p:nvCxnSpPr>
          <p:spPr>
            <a:xfrm>
              <a:off x="4212531" y="2408709"/>
              <a:ext cx="287334" cy="87632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420380" y="3285032"/>
              <a:ext cx="2158970" cy="86362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sp>
        <p:nvSpPr>
          <p:cNvPr id="10" name="TextBox 10"/>
          <p:cNvSpPr txBox="1">
            <a:spLocks noChangeArrowheads="1"/>
          </p:cNvSpPr>
          <p:nvPr/>
        </p:nvSpPr>
        <p:spPr bwMode="auto">
          <a:xfrm>
            <a:off x="539553" y="764704"/>
            <a:ext cx="5328591" cy="461665"/>
          </a:xfrm>
          <a:prstGeom prst="rect">
            <a:avLst/>
          </a:prstGeom>
          <a:solidFill>
            <a:srgbClr val="92D050"/>
          </a:solidFill>
          <a:ln w="9525">
            <a:solidFill>
              <a:schemeClr val="tx1"/>
            </a:solidFill>
            <a:miter lim="800000"/>
            <a:headEnd/>
            <a:tailEnd/>
          </a:ln>
        </p:spPr>
        <p:txBody>
          <a:bodyPr>
            <a:spAutoFit/>
          </a:bodyPr>
          <a:lstStyle/>
          <a:p>
            <a:r>
              <a:rPr lang="fr-LU" sz="2400" b="1" dirty="0">
                <a:solidFill>
                  <a:schemeClr val="bg1"/>
                </a:solidFill>
                <a:latin typeface="Calibri" pitchFamily="34" charset="0"/>
              </a:rPr>
              <a:t>Quelles sont les différentes activités ?</a:t>
            </a:r>
            <a:endParaRPr lang="en-GB" sz="2400" b="1" dirty="0">
              <a:solidFill>
                <a:schemeClr val="bg1"/>
              </a:solidFill>
              <a:latin typeface="Calibri" pitchFamily="34" charset="0"/>
            </a:endParaRPr>
          </a:p>
        </p:txBody>
      </p:sp>
    </p:spTree>
    <p:extLst>
      <p:ext uri="{BB962C8B-B14F-4D97-AF65-F5344CB8AC3E}">
        <p14:creationId xmlns:p14="http://schemas.microsoft.com/office/powerpoint/2010/main" val="9031336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2"/>
          <p:cNvGrpSpPr>
            <a:grpSpLocks/>
          </p:cNvGrpSpPr>
          <p:nvPr/>
        </p:nvGrpSpPr>
        <p:grpSpPr bwMode="auto">
          <a:xfrm>
            <a:off x="684213" y="1567384"/>
            <a:ext cx="7200900" cy="4093863"/>
            <a:chOff x="683568" y="1567834"/>
            <a:chExt cx="7200800" cy="4093968"/>
          </a:xfrm>
        </p:grpSpPr>
        <p:pic>
          <p:nvPicPr>
            <p:cNvPr id="22531" name="Picture 11" descr="TS_project_activities_manage_pages_new_activity.png"/>
            <p:cNvPicPr>
              <a:picLocks noChangeAspect="1"/>
            </p:cNvPicPr>
            <p:nvPr/>
          </p:nvPicPr>
          <p:blipFill>
            <a:blip r:embed="rId3" cstate="print"/>
            <a:srcRect l="13776" t="39240" r="13776" b="22021"/>
            <a:stretch>
              <a:fillRect/>
            </a:stretch>
          </p:blipFill>
          <p:spPr bwMode="auto">
            <a:xfrm>
              <a:off x="1259632" y="3069514"/>
              <a:ext cx="6624736" cy="2592288"/>
            </a:xfrm>
            <a:prstGeom prst="rect">
              <a:avLst/>
            </a:prstGeom>
            <a:noFill/>
            <a:ln w="9525">
              <a:noFill/>
              <a:miter lim="800000"/>
              <a:headEnd/>
              <a:tailEnd/>
            </a:ln>
          </p:spPr>
        </p:pic>
        <p:sp>
          <p:nvSpPr>
            <p:cNvPr id="3" name="TextBox 2"/>
            <p:cNvSpPr txBox="1"/>
            <p:nvPr/>
          </p:nvSpPr>
          <p:spPr>
            <a:xfrm>
              <a:off x="683568" y="1567834"/>
              <a:ext cx="7056339" cy="925536"/>
            </a:xfrm>
            <a:prstGeom prst="rect">
              <a:avLst/>
            </a:prstGeom>
            <a:noFill/>
            <a:ln>
              <a:solidFill>
                <a:schemeClr val="accent3"/>
              </a:solidFill>
            </a:ln>
          </p:spPr>
          <p:txBody>
            <a:bodyPr>
              <a:spAutoFit/>
            </a:bodyPr>
            <a:lstStyle/>
            <a:p>
              <a:pPr>
                <a:defRPr/>
              </a:pPr>
              <a:r>
                <a:rPr lang="fr-LU" dirty="0">
                  <a:latin typeface="Calibri" pitchFamily="34" charset="0"/>
                </a:rPr>
                <a:t>Le </a:t>
              </a:r>
              <a:r>
                <a:rPr lang="fr-LU" b="1" dirty="0">
                  <a:latin typeface="Calibri" pitchFamily="34" charset="0"/>
                </a:rPr>
                <a:t>Forum</a:t>
              </a:r>
              <a:r>
                <a:rPr lang="fr-LU" dirty="0">
                  <a:latin typeface="Calibri" pitchFamily="34" charset="0"/>
                </a:rPr>
                <a:t> vous permet de créer des sujets de discussion, de définir des tâches de projet ou de mettre l'accent sur des thèmes spécifiques (par exemple, « Ma couleur préférée est . . . »).</a:t>
              </a:r>
              <a:endParaRPr lang="en-GB" dirty="0">
                <a:latin typeface="Calibri" pitchFamily="34" charset="0"/>
              </a:endParaRPr>
            </a:p>
          </p:txBody>
        </p:sp>
        <p:cxnSp>
          <p:nvCxnSpPr>
            <p:cNvPr id="4" name="Straight Arrow Connector 3"/>
            <p:cNvCxnSpPr>
              <a:endCxn id="8" idx="1"/>
            </p:cNvCxnSpPr>
            <p:nvPr/>
          </p:nvCxnSpPr>
          <p:spPr>
            <a:xfrm>
              <a:off x="4715315" y="2205330"/>
              <a:ext cx="964545" cy="120617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363453" y="3285032"/>
              <a:ext cx="2160557" cy="86362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sp>
        <p:nvSpPr>
          <p:cNvPr id="10" name="TextBox 10"/>
          <p:cNvSpPr txBox="1">
            <a:spLocks noChangeArrowheads="1"/>
          </p:cNvSpPr>
          <p:nvPr/>
        </p:nvSpPr>
        <p:spPr bwMode="auto">
          <a:xfrm>
            <a:off x="539553" y="764704"/>
            <a:ext cx="5328591" cy="461665"/>
          </a:xfrm>
          <a:prstGeom prst="rect">
            <a:avLst/>
          </a:prstGeom>
          <a:solidFill>
            <a:srgbClr val="92D050"/>
          </a:solidFill>
          <a:ln w="9525">
            <a:solidFill>
              <a:schemeClr val="tx1"/>
            </a:solidFill>
            <a:miter lim="800000"/>
            <a:headEnd/>
            <a:tailEnd/>
          </a:ln>
        </p:spPr>
        <p:txBody>
          <a:bodyPr>
            <a:spAutoFit/>
          </a:bodyPr>
          <a:lstStyle/>
          <a:p>
            <a:r>
              <a:rPr lang="fr-LU" sz="2400" b="1" dirty="0">
                <a:solidFill>
                  <a:schemeClr val="bg1"/>
                </a:solidFill>
                <a:latin typeface="Calibri" pitchFamily="34" charset="0"/>
              </a:rPr>
              <a:t>Quelles sont les différentes activités ?</a:t>
            </a:r>
            <a:endParaRPr lang="en-GB" sz="2400" b="1" dirty="0">
              <a:solidFill>
                <a:schemeClr val="bg1"/>
              </a:solidFill>
              <a:latin typeface="Calibri" pitchFamily="34" charset="0"/>
            </a:endParaRPr>
          </a:p>
        </p:txBody>
      </p:sp>
    </p:spTree>
    <p:extLst>
      <p:ext uri="{BB962C8B-B14F-4D97-AF65-F5344CB8AC3E}">
        <p14:creationId xmlns:p14="http://schemas.microsoft.com/office/powerpoint/2010/main" val="42790683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2"/>
          <p:cNvGrpSpPr>
            <a:grpSpLocks/>
          </p:cNvGrpSpPr>
          <p:nvPr/>
        </p:nvGrpSpPr>
        <p:grpSpPr bwMode="auto">
          <a:xfrm>
            <a:off x="684213" y="1797436"/>
            <a:ext cx="7200900" cy="4079836"/>
            <a:chOff x="683568" y="1484784"/>
            <a:chExt cx="7200800" cy="4079878"/>
          </a:xfrm>
        </p:grpSpPr>
        <p:pic>
          <p:nvPicPr>
            <p:cNvPr id="23555" name="Picture 11" descr="TS_project_activities_manage_pages_new_activity.png"/>
            <p:cNvPicPr>
              <a:picLocks noChangeAspect="1"/>
            </p:cNvPicPr>
            <p:nvPr/>
          </p:nvPicPr>
          <p:blipFill>
            <a:blip r:embed="rId3" cstate="print"/>
            <a:srcRect l="13776" t="39240" r="13776" b="22021"/>
            <a:stretch>
              <a:fillRect/>
            </a:stretch>
          </p:blipFill>
          <p:spPr bwMode="auto">
            <a:xfrm>
              <a:off x="1259632" y="1484784"/>
              <a:ext cx="6624736" cy="2592288"/>
            </a:xfrm>
            <a:prstGeom prst="rect">
              <a:avLst/>
            </a:prstGeom>
            <a:noFill/>
            <a:ln w="9525">
              <a:noFill/>
              <a:miter lim="800000"/>
              <a:headEnd/>
              <a:tailEnd/>
            </a:ln>
          </p:spPr>
        </p:pic>
        <p:sp>
          <p:nvSpPr>
            <p:cNvPr id="3" name="TextBox 2"/>
            <p:cNvSpPr txBox="1"/>
            <p:nvPr/>
          </p:nvSpPr>
          <p:spPr>
            <a:xfrm>
              <a:off x="683568" y="4364500"/>
              <a:ext cx="7056339" cy="1200162"/>
            </a:xfrm>
            <a:prstGeom prst="rect">
              <a:avLst/>
            </a:prstGeom>
            <a:noFill/>
            <a:ln>
              <a:solidFill>
                <a:schemeClr val="accent3"/>
              </a:solidFill>
            </a:ln>
          </p:spPr>
          <p:txBody>
            <a:bodyPr>
              <a:spAutoFit/>
            </a:bodyPr>
            <a:lstStyle/>
            <a:p>
              <a:pPr>
                <a:defRPr/>
              </a:pPr>
              <a:r>
                <a:rPr lang="fr-LU" dirty="0">
                  <a:latin typeface="Calibri" pitchFamily="34" charset="0"/>
                </a:rPr>
                <a:t>La </a:t>
              </a:r>
              <a:r>
                <a:rPr lang="fr-LU" b="1" dirty="0">
                  <a:latin typeface="Calibri" pitchFamily="34" charset="0"/>
                </a:rPr>
                <a:t>Galerie d'images </a:t>
              </a:r>
              <a:r>
                <a:rPr lang="fr-LU" dirty="0">
                  <a:latin typeface="Calibri" pitchFamily="34" charset="0"/>
                </a:rPr>
                <a:t>vous permet de stocker toutes vos photos et vos autres images numériques en rapport avec votre projet (par exemple, des images numérisées d'œuvres artistiques, etc.) Pour rappel, la taille de fichier maximale est de 20 Mo.</a:t>
              </a:r>
              <a:endParaRPr lang="en-GB" dirty="0">
                <a:latin typeface="Calibri" pitchFamily="34" charset="0"/>
              </a:endParaRPr>
            </a:p>
          </p:txBody>
        </p:sp>
        <p:cxnSp>
          <p:nvCxnSpPr>
            <p:cNvPr id="4" name="Straight Arrow Connector 3"/>
            <p:cNvCxnSpPr>
              <a:endCxn id="8" idx="4"/>
            </p:cNvCxnSpPr>
            <p:nvPr/>
          </p:nvCxnSpPr>
          <p:spPr>
            <a:xfrm flipV="1">
              <a:off x="2339307" y="3861257"/>
              <a:ext cx="73024" cy="503243"/>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331259" y="2997648"/>
              <a:ext cx="2160557" cy="86360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sp>
        <p:nvSpPr>
          <p:cNvPr id="10" name="TextBox 10"/>
          <p:cNvSpPr txBox="1">
            <a:spLocks noChangeArrowheads="1"/>
          </p:cNvSpPr>
          <p:nvPr/>
        </p:nvSpPr>
        <p:spPr bwMode="auto">
          <a:xfrm>
            <a:off x="539553" y="764704"/>
            <a:ext cx="5328591" cy="461665"/>
          </a:xfrm>
          <a:prstGeom prst="rect">
            <a:avLst/>
          </a:prstGeom>
          <a:solidFill>
            <a:srgbClr val="92D050"/>
          </a:solidFill>
          <a:ln w="9525">
            <a:solidFill>
              <a:schemeClr val="tx1"/>
            </a:solidFill>
            <a:miter lim="800000"/>
            <a:headEnd/>
            <a:tailEnd/>
          </a:ln>
        </p:spPr>
        <p:txBody>
          <a:bodyPr>
            <a:spAutoFit/>
          </a:bodyPr>
          <a:lstStyle/>
          <a:p>
            <a:r>
              <a:rPr lang="fr-LU" sz="2400" b="1" dirty="0">
                <a:solidFill>
                  <a:schemeClr val="bg1"/>
                </a:solidFill>
                <a:latin typeface="Calibri" pitchFamily="34" charset="0"/>
              </a:rPr>
              <a:t>Quelles sont les différentes activités ?</a:t>
            </a:r>
            <a:endParaRPr lang="en-GB" sz="2400" b="1" dirty="0">
              <a:solidFill>
                <a:schemeClr val="bg1"/>
              </a:solidFill>
              <a:latin typeface="Calibri" pitchFamily="34" charset="0"/>
            </a:endParaRPr>
          </a:p>
        </p:txBody>
      </p:sp>
    </p:spTree>
    <p:extLst>
      <p:ext uri="{BB962C8B-B14F-4D97-AF65-F5344CB8AC3E}">
        <p14:creationId xmlns:p14="http://schemas.microsoft.com/office/powerpoint/2010/main" val="3731264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80" t="6692" r="18706" b="53207"/>
          <a:stretch/>
        </p:blipFill>
        <p:spPr bwMode="auto">
          <a:xfrm>
            <a:off x="1547664" y="941227"/>
            <a:ext cx="7207806" cy="219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1547664" y="3496005"/>
            <a:ext cx="3423038" cy="37620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fr-LU" dirty="0">
                <a:latin typeface="Calibri" pitchFamily="34" charset="0"/>
              </a:rPr>
              <a:t>Cliquez sur le bouton </a:t>
            </a:r>
            <a:r>
              <a:rPr lang="fr-LU" b="1" dirty="0">
                <a:latin typeface="Calibri" pitchFamily="34" charset="0"/>
              </a:rPr>
              <a:t>Se connecter</a:t>
            </a:r>
            <a:endParaRPr lang="en-GB" b="1" dirty="0">
              <a:latin typeface="Calibri" pitchFamily="34" charset="0"/>
            </a:endParaRPr>
          </a:p>
        </p:txBody>
      </p:sp>
      <p:cxnSp>
        <p:nvCxnSpPr>
          <p:cNvPr id="4" name="Straight Arrow Connector 4"/>
          <p:cNvCxnSpPr/>
          <p:nvPr/>
        </p:nvCxnSpPr>
        <p:spPr bwMode="auto">
          <a:xfrm flipV="1">
            <a:off x="4970702" y="1078884"/>
            <a:ext cx="2625634" cy="242800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3"/>
          <p:cNvSpPr txBox="1">
            <a:spLocks noChangeArrowheads="1"/>
          </p:cNvSpPr>
          <p:nvPr/>
        </p:nvSpPr>
        <p:spPr bwMode="auto">
          <a:xfrm>
            <a:off x="231058" y="4365104"/>
            <a:ext cx="5313669" cy="3762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fr-LU" dirty="0">
                <a:latin typeface="Calibri" pitchFamily="34" charset="0"/>
              </a:rPr>
              <a:t>Saisissez votre nom d'utilisateur et votre mot de </a:t>
            </a:r>
            <a:r>
              <a:rPr lang="fr-LU" dirty="0" smtClean="0">
                <a:latin typeface="Calibri" pitchFamily="34" charset="0"/>
              </a:rPr>
              <a:t>passe</a:t>
            </a:r>
            <a:endParaRPr lang="en-GB" dirty="0">
              <a:latin typeface="Calibri" pitchFamily="34" charset="0"/>
            </a:endParaRPr>
          </a:p>
        </p:txBody>
      </p:sp>
      <p:cxnSp>
        <p:nvCxnSpPr>
          <p:cNvPr id="10" name="Straight Arrow Connector 5"/>
          <p:cNvCxnSpPr/>
          <p:nvPr/>
        </p:nvCxnSpPr>
        <p:spPr bwMode="auto">
          <a:xfrm flipV="1">
            <a:off x="5544727" y="1540549"/>
            <a:ext cx="1763577" cy="30126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TextBox 9"/>
          <p:cNvSpPr txBox="1"/>
          <p:nvPr/>
        </p:nvSpPr>
        <p:spPr bwMode="auto">
          <a:xfrm>
            <a:off x="4372649" y="5168949"/>
            <a:ext cx="4303857" cy="923330"/>
          </a:xfrm>
          <a:prstGeom prst="rect">
            <a:avLst/>
          </a:prstGeom>
          <a:solidFill>
            <a:schemeClr val="tx2">
              <a:lumMod val="20000"/>
              <a:lumOff val="80000"/>
            </a:schemeClr>
          </a:solidFill>
          <a:ln>
            <a:solidFill>
              <a:schemeClr val="accent1">
                <a:lumMod val="75000"/>
              </a:schemeClr>
            </a:solidFill>
          </a:ln>
        </p:spPr>
        <p:txBody>
          <a:bodyPr wrap="square">
            <a:spAutoFit/>
          </a:bodyPr>
          <a:lstStyle/>
          <a:p>
            <a:r>
              <a:rPr lang="fr-LU" i="1" dirty="0">
                <a:solidFill>
                  <a:srgbClr val="17375E"/>
                </a:solidFill>
                <a:latin typeface="Calibri" pitchFamily="34" charset="0"/>
              </a:rPr>
              <a:t>Astuce : Utilisez l'option </a:t>
            </a:r>
            <a:r>
              <a:rPr lang="fr-LU" b="1" i="1" dirty="0">
                <a:solidFill>
                  <a:srgbClr val="17375E"/>
                </a:solidFill>
                <a:latin typeface="Calibri" pitchFamily="34" charset="0"/>
              </a:rPr>
              <a:t>Vous avez oublié votre mot de passe ? </a:t>
            </a:r>
            <a:r>
              <a:rPr lang="fr-LU" i="1" dirty="0">
                <a:solidFill>
                  <a:srgbClr val="17375E"/>
                </a:solidFill>
                <a:latin typeface="Calibri" pitchFamily="34" charset="0"/>
              </a:rPr>
              <a:t>si vous ne vous souvenez pas de votre mot de passe.</a:t>
            </a:r>
            <a:endParaRPr lang="en-GB" i="1" dirty="0">
              <a:solidFill>
                <a:srgbClr val="17375E"/>
              </a:solidFill>
              <a:latin typeface="Calibri" pitchFamily="34" charset="0"/>
            </a:endParaRPr>
          </a:p>
        </p:txBody>
      </p:sp>
      <p:cxnSp>
        <p:nvCxnSpPr>
          <p:cNvPr id="17" name="Straight Arrow Connector 11"/>
          <p:cNvCxnSpPr/>
          <p:nvPr/>
        </p:nvCxnSpPr>
        <p:spPr bwMode="auto">
          <a:xfrm flipV="1">
            <a:off x="6416667" y="1844824"/>
            <a:ext cx="891637" cy="33241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
          <p:cNvSpPr txBox="1">
            <a:spLocks noChangeArrowheads="1"/>
          </p:cNvSpPr>
          <p:nvPr/>
        </p:nvSpPr>
        <p:spPr bwMode="auto">
          <a:xfrm>
            <a:off x="231058" y="1078884"/>
            <a:ext cx="1132554" cy="46166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a:t>
            </a:r>
            <a:r>
              <a:rPr lang="en-GB" sz="2400" b="1" dirty="0" smtClean="0">
                <a:latin typeface="Calibri" pitchFamily="34" charset="0"/>
              </a:rPr>
              <a:t>1</a:t>
            </a:r>
            <a:endParaRPr lang="en-GB" sz="2400" b="1" dirty="0">
              <a:latin typeface="Calibri" pitchFamily="34" charset="0"/>
            </a:endParaRPr>
          </a:p>
        </p:txBody>
      </p:sp>
      <p:sp>
        <p:nvSpPr>
          <p:cNvPr id="5" name="ZoneTexte 4"/>
          <p:cNvSpPr txBox="1"/>
          <p:nvPr/>
        </p:nvSpPr>
        <p:spPr>
          <a:xfrm>
            <a:off x="107504" y="1651215"/>
            <a:ext cx="1762021"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fr-FR" dirty="0" smtClean="0"/>
              <a:t>Authentification</a:t>
            </a:r>
            <a:endParaRPr lang="fr-FR" dirty="0"/>
          </a:p>
        </p:txBody>
      </p:sp>
    </p:spTree>
    <p:extLst>
      <p:ext uri="{BB962C8B-B14F-4D97-AF65-F5344CB8AC3E}">
        <p14:creationId xmlns:p14="http://schemas.microsoft.com/office/powerpoint/2010/main" val="524493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5"/>
          <p:cNvGrpSpPr>
            <a:grpSpLocks/>
          </p:cNvGrpSpPr>
          <p:nvPr/>
        </p:nvGrpSpPr>
        <p:grpSpPr bwMode="auto">
          <a:xfrm>
            <a:off x="539750" y="1700418"/>
            <a:ext cx="7058026" cy="4139996"/>
            <a:chOff x="539552" y="1700655"/>
            <a:chExt cx="7057499" cy="4139374"/>
          </a:xfrm>
        </p:grpSpPr>
        <p:pic>
          <p:nvPicPr>
            <p:cNvPr id="24579" name="Picture 14" descr="TS_project_activities_manage_pages_new_activity.png"/>
            <p:cNvPicPr>
              <a:picLocks noChangeAspect="1"/>
            </p:cNvPicPr>
            <p:nvPr/>
          </p:nvPicPr>
          <p:blipFill>
            <a:blip r:embed="rId3" cstate="print"/>
            <a:srcRect l="13776" t="39240" r="13776" b="22021"/>
            <a:stretch>
              <a:fillRect/>
            </a:stretch>
          </p:blipFill>
          <p:spPr bwMode="auto">
            <a:xfrm>
              <a:off x="971370" y="1700655"/>
              <a:ext cx="6624736" cy="2592288"/>
            </a:xfrm>
            <a:prstGeom prst="rect">
              <a:avLst/>
            </a:prstGeom>
            <a:noFill/>
            <a:ln w="9525">
              <a:noFill/>
              <a:miter lim="800000"/>
              <a:headEnd/>
              <a:tailEnd/>
            </a:ln>
          </p:spPr>
        </p:pic>
        <p:grpSp>
          <p:nvGrpSpPr>
            <p:cNvPr id="24580" name="Group 22"/>
            <p:cNvGrpSpPr>
              <a:grpSpLocks/>
            </p:cNvGrpSpPr>
            <p:nvPr/>
          </p:nvGrpSpPr>
          <p:grpSpPr bwMode="auto">
            <a:xfrm>
              <a:off x="539552" y="2997243"/>
              <a:ext cx="7057499" cy="2842786"/>
              <a:chOff x="539552" y="2997243"/>
              <a:chExt cx="7057499" cy="2842786"/>
            </a:xfrm>
          </p:grpSpPr>
          <p:sp>
            <p:nvSpPr>
              <p:cNvPr id="3" name="TextBox 2"/>
              <p:cNvSpPr txBox="1"/>
              <p:nvPr/>
            </p:nvSpPr>
            <p:spPr>
              <a:xfrm>
                <a:off x="539552" y="4365463"/>
                <a:ext cx="7057499" cy="1474566"/>
              </a:xfrm>
              <a:prstGeom prst="rect">
                <a:avLst/>
              </a:prstGeom>
              <a:noFill/>
              <a:ln>
                <a:solidFill>
                  <a:schemeClr val="accent3"/>
                </a:solidFill>
              </a:ln>
            </p:spPr>
            <p:txBody>
              <a:bodyPr>
                <a:spAutoFit/>
              </a:bodyPr>
              <a:lstStyle/>
              <a:p>
                <a:pPr>
                  <a:defRPr/>
                </a:pPr>
                <a:r>
                  <a:rPr lang="fr-LU" b="1" dirty="0">
                    <a:solidFill>
                      <a:srgbClr val="4F6228"/>
                    </a:solidFill>
                    <a:latin typeface="Calibri" pitchFamily="34" charset="0"/>
                  </a:rPr>
                  <a:t>Wiki</a:t>
                </a:r>
                <a:r>
                  <a:rPr lang="fr-LU" dirty="0">
                    <a:solidFill>
                      <a:srgbClr val="4F6228"/>
                    </a:solidFill>
                    <a:latin typeface="Calibri" pitchFamily="34" charset="0"/>
                  </a:rPr>
                  <a:t> est un outil particulièrement utile pour la rédaction collaborative. Comme sur un blog, vous avez la possibilité de rédiger un texte que vous pouvez partager avec les membres du projet. Par contre, les autres membres du projet peuvent également 'éditer' votre texte et ajouter leur propre texte.</a:t>
                </a:r>
                <a:endParaRPr lang="en-GB" dirty="0">
                  <a:solidFill>
                    <a:srgbClr val="4F6228"/>
                  </a:solidFill>
                  <a:latin typeface="Calibri" pitchFamily="34" charset="0"/>
                </a:endParaRPr>
              </a:p>
            </p:txBody>
          </p:sp>
          <p:cxnSp>
            <p:nvCxnSpPr>
              <p:cNvPr id="4" name="Straight Arrow Connector 3"/>
              <p:cNvCxnSpPr/>
              <p:nvPr/>
            </p:nvCxnSpPr>
            <p:spPr>
              <a:xfrm flipV="1">
                <a:off x="4284186" y="3860713"/>
                <a:ext cx="0" cy="504749"/>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347631" y="2997243"/>
                <a:ext cx="2160426" cy="86347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sp>
        <p:nvSpPr>
          <p:cNvPr id="11" name="TextBox 10"/>
          <p:cNvSpPr txBox="1">
            <a:spLocks noChangeArrowheads="1"/>
          </p:cNvSpPr>
          <p:nvPr/>
        </p:nvSpPr>
        <p:spPr bwMode="auto">
          <a:xfrm>
            <a:off x="539553" y="764704"/>
            <a:ext cx="5328591" cy="461665"/>
          </a:xfrm>
          <a:prstGeom prst="rect">
            <a:avLst/>
          </a:prstGeom>
          <a:solidFill>
            <a:srgbClr val="92D050"/>
          </a:solidFill>
          <a:ln w="9525">
            <a:solidFill>
              <a:schemeClr val="tx1"/>
            </a:solidFill>
            <a:miter lim="800000"/>
            <a:headEnd/>
            <a:tailEnd/>
          </a:ln>
        </p:spPr>
        <p:txBody>
          <a:bodyPr>
            <a:spAutoFit/>
          </a:bodyPr>
          <a:lstStyle/>
          <a:p>
            <a:r>
              <a:rPr lang="fr-LU" sz="2400" b="1" dirty="0">
                <a:solidFill>
                  <a:schemeClr val="bg1"/>
                </a:solidFill>
                <a:latin typeface="Calibri" pitchFamily="34" charset="0"/>
              </a:rPr>
              <a:t>Quelles sont les différentes activités ?</a:t>
            </a:r>
            <a:endParaRPr lang="en-GB" sz="2400" b="1" dirty="0">
              <a:solidFill>
                <a:schemeClr val="bg1"/>
              </a:solidFill>
              <a:latin typeface="Calibri" pitchFamily="34" charset="0"/>
            </a:endParaRPr>
          </a:p>
        </p:txBody>
      </p:sp>
    </p:spTree>
    <p:extLst>
      <p:ext uri="{BB962C8B-B14F-4D97-AF65-F5344CB8AC3E}">
        <p14:creationId xmlns:p14="http://schemas.microsoft.com/office/powerpoint/2010/main" val="4075298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7"/>
          <p:cNvGrpSpPr>
            <a:grpSpLocks/>
          </p:cNvGrpSpPr>
          <p:nvPr/>
        </p:nvGrpSpPr>
        <p:grpSpPr bwMode="auto">
          <a:xfrm>
            <a:off x="684213" y="1484427"/>
            <a:ext cx="7200900" cy="4211523"/>
            <a:chOff x="683568" y="1484784"/>
            <a:chExt cx="7200800" cy="4211253"/>
          </a:xfrm>
        </p:grpSpPr>
        <p:pic>
          <p:nvPicPr>
            <p:cNvPr id="25603" name="Picture 16" descr="TS_project_activities_manage_pages_new_activity.png"/>
            <p:cNvPicPr>
              <a:picLocks noChangeAspect="1"/>
            </p:cNvPicPr>
            <p:nvPr/>
          </p:nvPicPr>
          <p:blipFill>
            <a:blip r:embed="rId3" cstate="print"/>
            <a:srcRect l="13776" t="39240" r="13776" b="22021"/>
            <a:stretch>
              <a:fillRect/>
            </a:stretch>
          </p:blipFill>
          <p:spPr bwMode="auto">
            <a:xfrm>
              <a:off x="1259632" y="1484784"/>
              <a:ext cx="6624736" cy="2592288"/>
            </a:xfrm>
            <a:prstGeom prst="rect">
              <a:avLst/>
            </a:prstGeom>
            <a:noFill/>
            <a:ln w="9525">
              <a:noFill/>
              <a:miter lim="800000"/>
              <a:headEnd/>
              <a:tailEnd/>
            </a:ln>
          </p:spPr>
        </p:pic>
        <p:grpSp>
          <p:nvGrpSpPr>
            <p:cNvPr id="25604" name="Group 22"/>
            <p:cNvGrpSpPr>
              <a:grpSpLocks/>
            </p:cNvGrpSpPr>
            <p:nvPr/>
          </p:nvGrpSpPr>
          <p:grpSpPr bwMode="auto">
            <a:xfrm>
              <a:off x="683568" y="2924440"/>
              <a:ext cx="7056339" cy="2771597"/>
              <a:chOff x="683568" y="2924440"/>
              <a:chExt cx="7056339" cy="2771597"/>
            </a:xfrm>
          </p:grpSpPr>
          <p:sp>
            <p:nvSpPr>
              <p:cNvPr id="3" name="TextBox 2"/>
              <p:cNvSpPr txBox="1"/>
              <p:nvPr/>
            </p:nvSpPr>
            <p:spPr>
              <a:xfrm>
                <a:off x="683568" y="4221345"/>
                <a:ext cx="7056339" cy="1474692"/>
              </a:xfrm>
              <a:prstGeom prst="rect">
                <a:avLst/>
              </a:prstGeom>
              <a:noFill/>
              <a:ln>
                <a:solidFill>
                  <a:schemeClr val="accent3"/>
                </a:solidFill>
              </a:ln>
            </p:spPr>
            <p:txBody>
              <a:bodyPr>
                <a:spAutoFit/>
              </a:bodyPr>
              <a:lstStyle/>
              <a:p>
                <a:pPr>
                  <a:defRPr/>
                </a:pPr>
                <a:r>
                  <a:rPr lang="fr-LU" dirty="0">
                    <a:latin typeface="Calibri" pitchFamily="34" charset="0"/>
                  </a:rPr>
                  <a:t>L'activité </a:t>
                </a:r>
                <a:r>
                  <a:rPr lang="fr-LU" b="1" dirty="0">
                    <a:latin typeface="Calibri" pitchFamily="34" charset="0"/>
                  </a:rPr>
                  <a:t>Contenu Web </a:t>
                </a:r>
                <a:r>
                  <a:rPr lang="fr-LU" dirty="0">
                    <a:latin typeface="Calibri" pitchFamily="34" charset="0"/>
                  </a:rPr>
                  <a:t>vous permet d'ajouter du contenu provenant du web en y collant le code. Ainsi, vous pouvez ajouter une vidéo de </a:t>
                </a:r>
                <a:r>
                  <a:rPr lang="fr-LU" dirty="0" err="1">
                    <a:latin typeface="Calibri" pitchFamily="34" charset="0"/>
                  </a:rPr>
                  <a:t>YouTube</a:t>
                </a:r>
                <a:r>
                  <a:rPr lang="fr-LU" dirty="0">
                    <a:latin typeface="Calibri" pitchFamily="34" charset="0"/>
                  </a:rPr>
                  <a:t> (par exemple, une vidéo créée par votre office de tourisme local). Vous pouvez aussi ajouter une application indiquant le temps ou la météo locale.</a:t>
                </a:r>
                <a:endParaRPr lang="en-GB" dirty="0">
                  <a:latin typeface="Calibri" pitchFamily="34" charset="0"/>
                </a:endParaRPr>
              </a:p>
            </p:txBody>
          </p:sp>
          <p:cxnSp>
            <p:nvCxnSpPr>
              <p:cNvPr id="4" name="Straight Arrow Connector 3"/>
              <p:cNvCxnSpPr/>
              <p:nvPr/>
            </p:nvCxnSpPr>
            <p:spPr>
              <a:xfrm flipV="1">
                <a:off x="6084168" y="3789572"/>
                <a:ext cx="71436" cy="43177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292016" y="2924440"/>
                <a:ext cx="2160558" cy="86513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sp>
        <p:nvSpPr>
          <p:cNvPr id="11" name="TextBox 10"/>
          <p:cNvSpPr txBox="1">
            <a:spLocks noChangeArrowheads="1"/>
          </p:cNvSpPr>
          <p:nvPr/>
        </p:nvSpPr>
        <p:spPr bwMode="auto">
          <a:xfrm>
            <a:off x="539553" y="764704"/>
            <a:ext cx="5328591" cy="461665"/>
          </a:xfrm>
          <a:prstGeom prst="rect">
            <a:avLst/>
          </a:prstGeom>
          <a:solidFill>
            <a:srgbClr val="92D050"/>
          </a:solidFill>
          <a:ln w="9525">
            <a:solidFill>
              <a:schemeClr val="tx1"/>
            </a:solidFill>
            <a:miter lim="800000"/>
            <a:headEnd/>
            <a:tailEnd/>
          </a:ln>
        </p:spPr>
        <p:txBody>
          <a:bodyPr>
            <a:spAutoFit/>
          </a:bodyPr>
          <a:lstStyle/>
          <a:p>
            <a:r>
              <a:rPr lang="fr-LU" sz="2400" b="1" dirty="0">
                <a:solidFill>
                  <a:schemeClr val="bg1"/>
                </a:solidFill>
                <a:latin typeface="Calibri" pitchFamily="34" charset="0"/>
              </a:rPr>
              <a:t>Quelles sont les différentes activités ?</a:t>
            </a:r>
            <a:endParaRPr lang="en-GB" sz="2400" b="1" dirty="0">
              <a:solidFill>
                <a:schemeClr val="bg1"/>
              </a:solidFill>
              <a:latin typeface="Calibri" pitchFamily="34" charset="0"/>
            </a:endParaRPr>
          </a:p>
        </p:txBody>
      </p:sp>
    </p:spTree>
    <p:extLst>
      <p:ext uri="{BB962C8B-B14F-4D97-AF65-F5344CB8AC3E}">
        <p14:creationId xmlns:p14="http://schemas.microsoft.com/office/powerpoint/2010/main" val="2345312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 descr="TS_project_activities_manage_pages_new_activity2.png"/>
          <p:cNvPicPr>
            <a:picLocks noChangeAspect="1"/>
          </p:cNvPicPr>
          <p:nvPr/>
        </p:nvPicPr>
        <p:blipFill>
          <a:blip r:embed="rId3" cstate="print"/>
          <a:srcRect l="12988" t="10352" r="14563" b="8208"/>
          <a:stretch>
            <a:fillRect/>
          </a:stretch>
        </p:blipFill>
        <p:spPr bwMode="auto">
          <a:xfrm>
            <a:off x="755650" y="1341438"/>
            <a:ext cx="4824413" cy="3984625"/>
          </a:xfrm>
          <a:prstGeom prst="rect">
            <a:avLst/>
          </a:prstGeom>
          <a:noFill/>
          <a:ln w="9525">
            <a:noFill/>
            <a:miter lim="800000"/>
            <a:headEnd/>
            <a:tailEnd/>
          </a:ln>
        </p:spPr>
      </p:pic>
      <p:grpSp>
        <p:nvGrpSpPr>
          <p:cNvPr id="2" name="Group 13"/>
          <p:cNvGrpSpPr>
            <a:grpSpLocks/>
          </p:cNvGrpSpPr>
          <p:nvPr/>
        </p:nvGrpSpPr>
        <p:grpSpPr bwMode="auto">
          <a:xfrm>
            <a:off x="684213" y="1391543"/>
            <a:ext cx="8135937" cy="2542283"/>
            <a:chOff x="683568" y="1391138"/>
            <a:chExt cx="8136904" cy="2541918"/>
          </a:xfrm>
        </p:grpSpPr>
        <p:sp>
          <p:nvSpPr>
            <p:cNvPr id="26635" name="TextBox 2"/>
            <p:cNvSpPr txBox="1">
              <a:spLocks noChangeArrowheads="1"/>
            </p:cNvSpPr>
            <p:nvPr/>
          </p:nvSpPr>
          <p:spPr bwMode="auto">
            <a:xfrm>
              <a:off x="5795925" y="1391138"/>
              <a:ext cx="3024547" cy="1749175"/>
            </a:xfrm>
            <a:prstGeom prst="rect">
              <a:avLst/>
            </a:prstGeom>
            <a:noFill/>
            <a:ln w="9525">
              <a:solidFill>
                <a:schemeClr val="tx1"/>
              </a:solidFill>
              <a:miter lim="800000"/>
              <a:headEnd/>
              <a:tailEnd/>
            </a:ln>
          </p:spPr>
          <p:txBody>
            <a:bodyPr>
              <a:spAutoFit/>
            </a:bodyPr>
            <a:lstStyle/>
            <a:p>
              <a:r>
                <a:rPr lang="fr-LU">
                  <a:latin typeface="Calibri" pitchFamily="34" charset="0"/>
                </a:rPr>
                <a:t>Vous avez sélectionné une activité lorsque le champ correspondant est surligné en jaune. Une coche verte s'affiche dans le coin inférieur droit.</a:t>
              </a:r>
              <a:endParaRPr lang="en-GB">
                <a:latin typeface="Calibri" pitchFamily="34" charset="0"/>
              </a:endParaRPr>
            </a:p>
          </p:txBody>
        </p:sp>
        <p:cxnSp>
          <p:nvCxnSpPr>
            <p:cNvPr id="4" name="Straight Arrow Connector 3"/>
            <p:cNvCxnSpPr>
              <a:stCxn id="26635" idx="1"/>
            </p:cNvCxnSpPr>
            <p:nvPr/>
          </p:nvCxnSpPr>
          <p:spPr>
            <a:xfrm flipH="1">
              <a:off x="2699933" y="2268897"/>
              <a:ext cx="3095993" cy="14269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83568" y="3069579"/>
              <a:ext cx="2160844" cy="8634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sp>
        <p:nvSpPr>
          <p:cNvPr id="26629" name="TextBox 9"/>
          <p:cNvSpPr txBox="1">
            <a:spLocks noChangeArrowheads="1"/>
          </p:cNvSpPr>
          <p:nvPr/>
        </p:nvSpPr>
        <p:spPr bwMode="auto">
          <a:xfrm>
            <a:off x="539552" y="707231"/>
            <a:ext cx="4103688" cy="461963"/>
          </a:xfrm>
          <a:prstGeom prst="rect">
            <a:avLst/>
          </a:prstGeom>
          <a:noFill/>
          <a:ln w="9525">
            <a:noFill/>
            <a:miter lim="800000"/>
            <a:headEnd/>
            <a:tailEnd/>
          </a:ln>
        </p:spPr>
        <p:txBody>
          <a:bodyPr>
            <a:spAutoFit/>
          </a:bodyPr>
          <a:lstStyle/>
          <a:p>
            <a:r>
              <a:rPr lang="en-GB" sz="2400" b="1" dirty="0" err="1">
                <a:latin typeface="Calibri" pitchFamily="34" charset="0"/>
              </a:rPr>
              <a:t>Création</a:t>
            </a:r>
            <a:r>
              <a:rPr lang="en-GB" sz="2400" b="1" dirty="0">
                <a:latin typeface="Calibri" pitchFamily="34" charset="0"/>
              </a:rPr>
              <a:t> </a:t>
            </a:r>
            <a:r>
              <a:rPr lang="en-GB" sz="2400" b="1" dirty="0" err="1">
                <a:latin typeface="Calibri" pitchFamily="34" charset="0"/>
              </a:rPr>
              <a:t>d'activités</a:t>
            </a:r>
            <a:r>
              <a:rPr lang="en-GB" sz="2400" b="1" dirty="0">
                <a:latin typeface="Calibri" pitchFamily="34" charset="0"/>
              </a:rPr>
              <a:t> de </a:t>
            </a:r>
            <a:r>
              <a:rPr lang="en-GB" sz="2400" b="1" dirty="0" err="1">
                <a:latin typeface="Calibri" pitchFamily="34" charset="0"/>
              </a:rPr>
              <a:t>projet</a:t>
            </a:r>
            <a:endParaRPr lang="en-GB" sz="2400" b="1" dirty="0">
              <a:latin typeface="Calibri" pitchFamily="34" charset="0"/>
            </a:endParaRPr>
          </a:p>
        </p:txBody>
      </p:sp>
      <p:grpSp>
        <p:nvGrpSpPr>
          <p:cNvPr id="3" name="Group 14"/>
          <p:cNvGrpSpPr>
            <a:grpSpLocks/>
          </p:cNvGrpSpPr>
          <p:nvPr/>
        </p:nvGrpSpPr>
        <p:grpSpPr bwMode="auto">
          <a:xfrm>
            <a:off x="755650" y="4868860"/>
            <a:ext cx="4968875" cy="1221799"/>
            <a:chOff x="755576" y="4869160"/>
            <a:chExt cx="4968552" cy="1221419"/>
          </a:xfrm>
        </p:grpSpPr>
        <p:sp>
          <p:nvSpPr>
            <p:cNvPr id="26632" name="TextBox 18"/>
            <p:cNvSpPr txBox="1">
              <a:spLocks noChangeArrowheads="1"/>
            </p:cNvSpPr>
            <p:nvPr/>
          </p:nvSpPr>
          <p:spPr bwMode="auto">
            <a:xfrm>
              <a:off x="1331801" y="5444449"/>
              <a:ext cx="4392327" cy="646130"/>
            </a:xfrm>
            <a:prstGeom prst="rect">
              <a:avLst/>
            </a:prstGeom>
            <a:noFill/>
            <a:ln w="9525">
              <a:solidFill>
                <a:schemeClr val="tx1"/>
              </a:solidFill>
              <a:miter lim="800000"/>
              <a:headEnd/>
              <a:tailEnd/>
            </a:ln>
          </p:spPr>
          <p:txBody>
            <a:bodyPr wrap="square">
              <a:spAutoFit/>
            </a:bodyPr>
            <a:lstStyle/>
            <a:p>
              <a:r>
                <a:rPr lang="fr-LU" dirty="0">
                  <a:latin typeface="Calibri" pitchFamily="34" charset="0"/>
                </a:rPr>
                <a:t>Pour créer une page </a:t>
              </a:r>
              <a:r>
                <a:rPr lang="fr-LU" b="1" dirty="0">
                  <a:latin typeface="Calibri" pitchFamily="34" charset="0"/>
                </a:rPr>
                <a:t>Activités de projet</a:t>
              </a:r>
              <a:r>
                <a:rPr lang="fr-LU" dirty="0">
                  <a:latin typeface="Calibri" pitchFamily="34" charset="0"/>
                </a:rPr>
                <a:t>, il suffit de cliquer sur le bouton </a:t>
              </a:r>
              <a:r>
                <a:rPr lang="fr-LU" b="1" dirty="0">
                  <a:latin typeface="Calibri" pitchFamily="34" charset="0"/>
                </a:rPr>
                <a:t>Créer</a:t>
              </a:r>
              <a:r>
                <a:rPr lang="fr-LU" dirty="0">
                  <a:latin typeface="Calibri" pitchFamily="34" charset="0"/>
                </a:rPr>
                <a:t>.</a:t>
              </a:r>
              <a:endParaRPr lang="en-GB" dirty="0">
                <a:latin typeface="Calibri" pitchFamily="34" charset="0"/>
              </a:endParaRPr>
            </a:p>
          </p:txBody>
        </p:sp>
        <p:cxnSp>
          <p:nvCxnSpPr>
            <p:cNvPr id="20" name="Straight Arrow Connector 19"/>
            <p:cNvCxnSpPr>
              <a:endCxn id="21" idx="5"/>
            </p:cNvCxnSpPr>
            <p:nvPr/>
          </p:nvCxnSpPr>
          <p:spPr>
            <a:xfrm flipH="1" flipV="1">
              <a:off x="1739254" y="5299921"/>
              <a:ext cx="228299" cy="1445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55576" y="4869160"/>
              <a:ext cx="1152450" cy="5046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sp>
        <p:nvSpPr>
          <p:cNvPr id="18" name="TextBox 17"/>
          <p:cNvSpPr txBox="1"/>
          <p:nvPr/>
        </p:nvSpPr>
        <p:spPr>
          <a:xfrm>
            <a:off x="5867400" y="3303935"/>
            <a:ext cx="2881313" cy="2573337"/>
          </a:xfrm>
          <a:prstGeom prst="rect">
            <a:avLst/>
          </a:prstGeom>
          <a:solidFill>
            <a:schemeClr val="accent1">
              <a:lumMod val="40000"/>
              <a:lumOff val="60000"/>
            </a:schemeClr>
          </a:solidFill>
          <a:ln>
            <a:solidFill>
              <a:schemeClr val="tx2"/>
            </a:solidFill>
          </a:ln>
        </p:spPr>
        <p:txBody>
          <a:bodyPr>
            <a:spAutoFit/>
          </a:bodyPr>
          <a:lstStyle/>
          <a:p>
            <a:pPr>
              <a:defRPr/>
            </a:pPr>
            <a:r>
              <a:rPr lang="fr-LU" i="1">
                <a:solidFill>
                  <a:schemeClr val="tx2"/>
                </a:solidFill>
                <a:latin typeface="Calibri" pitchFamily="34" charset="0"/>
              </a:rPr>
              <a:t>Astuce : Vous pouvez créer autant d'activités de projet que vous souhaitez, mais vous devez en choisir au moins une. Vous serez également en mesure de modifier vos choix et d'ajouter/supprimer des activités ultérieurement.</a:t>
            </a:r>
            <a:endParaRPr lang="en-GB" i="1">
              <a:solidFill>
                <a:schemeClr val="tx2"/>
              </a:solidFill>
              <a:latin typeface="Calibri" pitchFamily="34" charset="0"/>
            </a:endParaRPr>
          </a:p>
        </p:txBody>
      </p:sp>
    </p:spTree>
    <p:extLst>
      <p:ext uri="{BB962C8B-B14F-4D97-AF65-F5344CB8AC3E}">
        <p14:creationId xmlns:p14="http://schemas.microsoft.com/office/powerpoint/2010/main" val="2803224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8"/>
          <p:cNvGrpSpPr>
            <a:grpSpLocks/>
          </p:cNvGrpSpPr>
          <p:nvPr/>
        </p:nvGrpSpPr>
        <p:grpSpPr bwMode="auto">
          <a:xfrm>
            <a:off x="1260240" y="1844633"/>
            <a:ext cx="6696310" cy="4212583"/>
            <a:chOff x="1259632" y="1844824"/>
            <a:chExt cx="6696744" cy="4211871"/>
          </a:xfrm>
        </p:grpSpPr>
        <p:pic>
          <p:nvPicPr>
            <p:cNvPr id="27651" name="Picture 14" descr="Screen shot 4 Sep 2.png"/>
            <p:cNvPicPr>
              <a:picLocks noChangeAspect="1"/>
            </p:cNvPicPr>
            <p:nvPr/>
          </p:nvPicPr>
          <p:blipFill>
            <a:blip r:embed="rId3" cstate="print"/>
            <a:srcRect l="12988" t="27852" r="13776" b="11856"/>
            <a:stretch>
              <a:fillRect/>
            </a:stretch>
          </p:blipFill>
          <p:spPr bwMode="auto">
            <a:xfrm>
              <a:off x="1259632" y="1844824"/>
              <a:ext cx="6696744" cy="3528392"/>
            </a:xfrm>
            <a:prstGeom prst="rect">
              <a:avLst/>
            </a:prstGeom>
            <a:noFill/>
            <a:ln w="9525">
              <a:noFill/>
              <a:miter lim="800000"/>
              <a:headEnd/>
              <a:tailEnd/>
            </a:ln>
          </p:spPr>
        </p:pic>
        <p:grpSp>
          <p:nvGrpSpPr>
            <p:cNvPr id="27652" name="Group 13"/>
            <p:cNvGrpSpPr>
              <a:grpSpLocks/>
            </p:cNvGrpSpPr>
            <p:nvPr/>
          </p:nvGrpSpPr>
          <p:grpSpPr bwMode="auto">
            <a:xfrm>
              <a:off x="3851480" y="4436816"/>
              <a:ext cx="3960696" cy="1619879"/>
              <a:chOff x="3851480" y="4436816"/>
              <a:chExt cx="3960696" cy="1619879"/>
            </a:xfrm>
          </p:grpSpPr>
          <p:sp>
            <p:nvSpPr>
              <p:cNvPr id="27655" name="TextBox 10"/>
              <p:cNvSpPr txBox="1">
                <a:spLocks noChangeArrowheads="1"/>
              </p:cNvSpPr>
              <p:nvPr/>
            </p:nvSpPr>
            <p:spPr bwMode="auto">
              <a:xfrm>
                <a:off x="3851480" y="5410473"/>
                <a:ext cx="3960696" cy="646222"/>
              </a:xfrm>
              <a:prstGeom prst="rect">
                <a:avLst/>
              </a:prstGeom>
              <a:noFill/>
              <a:ln w="9525">
                <a:solidFill>
                  <a:schemeClr val="tx1"/>
                </a:solidFill>
                <a:miter lim="800000"/>
                <a:headEnd/>
                <a:tailEnd/>
              </a:ln>
            </p:spPr>
            <p:txBody>
              <a:bodyPr wrap="square">
                <a:spAutoFit/>
              </a:bodyPr>
              <a:lstStyle/>
              <a:p>
                <a:r>
                  <a:rPr lang="fr-LU">
                    <a:latin typeface="Calibri" pitchFamily="34" charset="0"/>
                  </a:rPr>
                  <a:t>Cliquez sur le bouton </a:t>
                </a:r>
                <a:r>
                  <a:rPr lang="fr-LU" b="1">
                    <a:latin typeface="Calibri" pitchFamily="34" charset="0"/>
                  </a:rPr>
                  <a:t>OK</a:t>
                </a:r>
                <a:r>
                  <a:rPr lang="fr-LU">
                    <a:latin typeface="Calibri" pitchFamily="34" charset="0"/>
                  </a:rPr>
                  <a:t> pour inviter des membres.</a:t>
                </a:r>
                <a:endParaRPr lang="en-GB" b="1">
                  <a:latin typeface="Calibri" pitchFamily="34" charset="0"/>
                </a:endParaRPr>
              </a:p>
            </p:txBody>
          </p:sp>
          <p:cxnSp>
            <p:nvCxnSpPr>
              <p:cNvPr id="12" name="Straight Arrow Connector 11"/>
              <p:cNvCxnSpPr>
                <a:endCxn id="13" idx="4"/>
              </p:cNvCxnSpPr>
              <p:nvPr/>
            </p:nvCxnSpPr>
            <p:spPr>
              <a:xfrm flipV="1">
                <a:off x="6660892" y="5012981"/>
                <a:ext cx="215121" cy="360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87863" y="4436816"/>
                <a:ext cx="576300" cy="5761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sp>
        <p:nvSpPr>
          <p:cNvPr id="10" name="TextBox 9"/>
          <p:cNvSpPr txBox="1">
            <a:spLocks noChangeArrowheads="1"/>
          </p:cNvSpPr>
          <p:nvPr/>
        </p:nvSpPr>
        <p:spPr bwMode="auto">
          <a:xfrm>
            <a:off x="538286" y="734789"/>
            <a:ext cx="4249738" cy="461963"/>
          </a:xfrm>
          <a:prstGeom prst="rect">
            <a:avLst/>
          </a:prstGeom>
          <a:noFill/>
          <a:ln w="9525">
            <a:noFill/>
            <a:miter lim="800000"/>
            <a:headEnd/>
            <a:tailEnd/>
          </a:ln>
        </p:spPr>
        <p:txBody>
          <a:bodyPr>
            <a:spAutoFit/>
          </a:bodyPr>
          <a:lstStyle/>
          <a:p>
            <a:r>
              <a:rPr lang="en-GB" sz="2400" b="1" dirty="0">
                <a:latin typeface="Calibri" pitchFamily="34" charset="0"/>
              </a:rPr>
              <a:t>Invitation de nouveaux </a:t>
            </a:r>
            <a:r>
              <a:rPr lang="en-GB" sz="2400" b="1" dirty="0" err="1">
                <a:latin typeface="Calibri" pitchFamily="34" charset="0"/>
              </a:rPr>
              <a:t>élèves</a:t>
            </a:r>
            <a:endParaRPr lang="en-GB" sz="2400" b="1" dirty="0">
              <a:latin typeface="Calibri" pitchFamily="34" charset="0"/>
            </a:endParaRPr>
          </a:p>
        </p:txBody>
      </p:sp>
    </p:spTree>
    <p:extLst>
      <p:ext uri="{BB962C8B-B14F-4D97-AF65-F5344CB8AC3E}">
        <p14:creationId xmlns:p14="http://schemas.microsoft.com/office/powerpoint/2010/main" val="3080660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4" descr="TS_invite_new_pupils1.png"/>
          <p:cNvPicPr>
            <a:picLocks noChangeAspect="1"/>
          </p:cNvPicPr>
          <p:nvPr/>
        </p:nvPicPr>
        <p:blipFill>
          <a:blip r:embed="rId3" cstate="print"/>
          <a:srcRect l="10626" t="20850" r="15350" b="31052"/>
          <a:stretch>
            <a:fillRect/>
          </a:stretch>
        </p:blipFill>
        <p:spPr bwMode="auto">
          <a:xfrm>
            <a:off x="971550" y="1989138"/>
            <a:ext cx="6769100" cy="2376487"/>
          </a:xfrm>
          <a:prstGeom prst="rect">
            <a:avLst/>
          </a:prstGeom>
          <a:noFill/>
          <a:ln w="9525">
            <a:noFill/>
            <a:miter lim="800000"/>
            <a:headEnd/>
            <a:tailEnd/>
          </a:ln>
        </p:spPr>
      </p:pic>
      <p:grpSp>
        <p:nvGrpSpPr>
          <p:cNvPr id="2" name="Group 16"/>
          <p:cNvGrpSpPr>
            <a:grpSpLocks/>
          </p:cNvGrpSpPr>
          <p:nvPr/>
        </p:nvGrpSpPr>
        <p:grpSpPr bwMode="auto">
          <a:xfrm>
            <a:off x="4211638" y="1409973"/>
            <a:ext cx="2736850" cy="1947591"/>
            <a:chOff x="4211960" y="1409584"/>
            <a:chExt cx="2736304" cy="1947408"/>
          </a:xfrm>
        </p:grpSpPr>
        <p:sp>
          <p:nvSpPr>
            <p:cNvPr id="28686" name="TextBox 2"/>
            <p:cNvSpPr txBox="1">
              <a:spLocks noChangeArrowheads="1"/>
            </p:cNvSpPr>
            <p:nvPr/>
          </p:nvSpPr>
          <p:spPr bwMode="auto">
            <a:xfrm>
              <a:off x="4211960" y="1409584"/>
              <a:ext cx="2736304" cy="650814"/>
            </a:xfrm>
            <a:prstGeom prst="rect">
              <a:avLst/>
            </a:prstGeom>
            <a:noFill/>
            <a:ln w="9525">
              <a:solidFill>
                <a:schemeClr val="tx1"/>
              </a:solidFill>
              <a:miter lim="800000"/>
              <a:headEnd/>
              <a:tailEnd/>
            </a:ln>
          </p:spPr>
          <p:txBody>
            <a:bodyPr>
              <a:spAutoFit/>
            </a:bodyPr>
            <a:lstStyle/>
            <a:p>
              <a:r>
                <a:rPr lang="fr-LU" dirty="0">
                  <a:latin typeface="Calibri" pitchFamily="34" charset="0"/>
                </a:rPr>
                <a:t>Entrez le prénom et le nom de l'élève.</a:t>
              </a:r>
              <a:endParaRPr lang="en-GB" dirty="0">
                <a:latin typeface="Calibri" pitchFamily="34" charset="0"/>
              </a:endParaRPr>
            </a:p>
          </p:txBody>
        </p:sp>
        <p:cxnSp>
          <p:nvCxnSpPr>
            <p:cNvPr id="4" name="Straight Arrow Connector 3"/>
            <p:cNvCxnSpPr>
              <a:endCxn id="8" idx="0"/>
            </p:cNvCxnSpPr>
            <p:nvPr/>
          </p:nvCxnSpPr>
          <p:spPr>
            <a:xfrm>
              <a:off x="5580112" y="2132399"/>
              <a:ext cx="0" cy="792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211960" y="2925233"/>
              <a:ext cx="2736304" cy="4317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sp>
        <p:nvSpPr>
          <p:cNvPr id="28677" name="TextBox 9"/>
          <p:cNvSpPr txBox="1">
            <a:spLocks noChangeArrowheads="1"/>
          </p:cNvSpPr>
          <p:nvPr/>
        </p:nvSpPr>
        <p:spPr bwMode="auto">
          <a:xfrm>
            <a:off x="538286" y="734789"/>
            <a:ext cx="4249738" cy="461963"/>
          </a:xfrm>
          <a:prstGeom prst="rect">
            <a:avLst/>
          </a:prstGeom>
          <a:noFill/>
          <a:ln w="9525">
            <a:noFill/>
            <a:miter lim="800000"/>
            <a:headEnd/>
            <a:tailEnd/>
          </a:ln>
        </p:spPr>
        <p:txBody>
          <a:bodyPr>
            <a:spAutoFit/>
          </a:bodyPr>
          <a:lstStyle/>
          <a:p>
            <a:r>
              <a:rPr lang="en-GB" sz="2400" b="1" dirty="0">
                <a:latin typeface="Calibri" pitchFamily="34" charset="0"/>
              </a:rPr>
              <a:t>Invitation de nouveaux </a:t>
            </a:r>
            <a:r>
              <a:rPr lang="en-GB" sz="2400" b="1" dirty="0" err="1">
                <a:latin typeface="Calibri" pitchFamily="34" charset="0"/>
              </a:rPr>
              <a:t>élèves</a:t>
            </a:r>
            <a:endParaRPr lang="en-GB" sz="2400" b="1" dirty="0">
              <a:latin typeface="Calibri" pitchFamily="34" charset="0"/>
            </a:endParaRPr>
          </a:p>
        </p:txBody>
      </p:sp>
      <p:grpSp>
        <p:nvGrpSpPr>
          <p:cNvPr id="3" name="Group 18"/>
          <p:cNvGrpSpPr>
            <a:grpSpLocks/>
          </p:cNvGrpSpPr>
          <p:nvPr/>
        </p:nvGrpSpPr>
        <p:grpSpPr bwMode="auto">
          <a:xfrm>
            <a:off x="900113" y="3716339"/>
            <a:ext cx="3671887" cy="2379762"/>
            <a:chOff x="899592" y="3717032"/>
            <a:chExt cx="3672408" cy="2378617"/>
          </a:xfrm>
        </p:grpSpPr>
        <p:sp>
          <p:nvSpPr>
            <p:cNvPr id="11" name="Rectangle 10"/>
            <p:cNvSpPr/>
            <p:nvPr/>
          </p:nvSpPr>
          <p:spPr>
            <a:xfrm>
              <a:off x="4356069" y="3717032"/>
              <a:ext cx="215931" cy="215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p:nvPr/>
          </p:nvSpPr>
          <p:spPr>
            <a:xfrm>
              <a:off x="899592" y="3788435"/>
              <a:ext cx="2988098" cy="2307214"/>
            </a:xfrm>
            <a:prstGeom prst="rect">
              <a:avLst/>
            </a:prstGeom>
            <a:solidFill>
              <a:schemeClr val="accent1">
                <a:lumMod val="40000"/>
                <a:lumOff val="60000"/>
              </a:schemeClr>
            </a:solidFill>
            <a:ln>
              <a:solidFill>
                <a:schemeClr val="tx2"/>
              </a:solidFill>
            </a:ln>
          </p:spPr>
          <p:txBody>
            <a:bodyPr wrap="square">
              <a:spAutoFit/>
            </a:bodyPr>
            <a:lstStyle/>
            <a:p>
              <a:pPr>
                <a:defRPr/>
              </a:pPr>
              <a:r>
                <a:rPr lang="fr-LU" i="1" dirty="0">
                  <a:solidFill>
                    <a:schemeClr val="tx2"/>
                  </a:solidFill>
                  <a:latin typeface="Calibri" pitchFamily="34" charset="0"/>
                </a:rPr>
                <a:t>Astuce : Par défaut, vous pouvez indiquer trois noms dans la zone </a:t>
              </a:r>
              <a:r>
                <a:rPr lang="fr-LU" b="1" i="1" dirty="0">
                  <a:solidFill>
                    <a:schemeClr val="tx2"/>
                  </a:solidFill>
                  <a:latin typeface="Calibri" pitchFamily="34" charset="0"/>
                </a:rPr>
                <a:t>Inviter de nouveaux élèves</a:t>
              </a:r>
              <a:r>
                <a:rPr lang="fr-LU" i="1" dirty="0">
                  <a:solidFill>
                    <a:schemeClr val="tx2"/>
                  </a:solidFill>
                  <a:latin typeface="Calibri" pitchFamily="34" charset="0"/>
                </a:rPr>
                <a:t>. Si vous souhaitez en ajouter davantage, cliquez sur le petit signe plus situé en dessous du chiffre 3.</a:t>
              </a:r>
              <a:endParaRPr lang="en-GB" i="1" dirty="0">
                <a:solidFill>
                  <a:schemeClr val="tx2"/>
                </a:solidFill>
                <a:latin typeface="Calibri" pitchFamily="34" charset="0"/>
              </a:endParaRPr>
            </a:p>
          </p:txBody>
        </p:sp>
        <p:cxnSp>
          <p:nvCxnSpPr>
            <p:cNvPr id="13" name="Straight Arrow Connector 12"/>
            <p:cNvCxnSpPr>
              <a:endCxn id="11" idx="1"/>
            </p:cNvCxnSpPr>
            <p:nvPr/>
          </p:nvCxnSpPr>
          <p:spPr>
            <a:xfrm flipV="1">
              <a:off x="3419311" y="3824930"/>
              <a:ext cx="936758" cy="39668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7"/>
          <p:cNvGrpSpPr>
            <a:grpSpLocks/>
          </p:cNvGrpSpPr>
          <p:nvPr/>
        </p:nvGrpSpPr>
        <p:grpSpPr bwMode="auto">
          <a:xfrm>
            <a:off x="4356100" y="3933825"/>
            <a:ext cx="2879725" cy="1298575"/>
            <a:chOff x="4355976" y="3933056"/>
            <a:chExt cx="2880320" cy="1300369"/>
          </a:xfrm>
        </p:grpSpPr>
        <p:sp>
          <p:nvSpPr>
            <p:cNvPr id="28680" name="TextBox 20"/>
            <p:cNvSpPr txBox="1">
              <a:spLocks noChangeArrowheads="1"/>
            </p:cNvSpPr>
            <p:nvPr/>
          </p:nvSpPr>
          <p:spPr bwMode="auto">
            <a:xfrm>
              <a:off x="5867588" y="4581651"/>
              <a:ext cx="1368708" cy="651774"/>
            </a:xfrm>
            <a:prstGeom prst="rect">
              <a:avLst/>
            </a:prstGeom>
            <a:noFill/>
            <a:ln w="9525">
              <a:solidFill>
                <a:schemeClr val="tx1"/>
              </a:solidFill>
              <a:miter lim="800000"/>
              <a:headEnd/>
              <a:tailEnd/>
            </a:ln>
          </p:spPr>
          <p:txBody>
            <a:bodyPr>
              <a:spAutoFit/>
            </a:bodyPr>
            <a:lstStyle/>
            <a:p>
              <a:r>
                <a:rPr lang="en-GB">
                  <a:latin typeface="Calibri" pitchFamily="34" charset="0"/>
                </a:rPr>
                <a:t>Cliquez sur </a:t>
              </a:r>
              <a:r>
                <a:rPr lang="en-GB" b="1">
                  <a:latin typeface="Calibri" pitchFamily="34" charset="0"/>
                </a:rPr>
                <a:t>Valider</a:t>
              </a:r>
              <a:r>
                <a:rPr lang="en-GB">
                  <a:latin typeface="Calibri" pitchFamily="34" charset="0"/>
                </a:rPr>
                <a:t>.</a:t>
              </a:r>
            </a:p>
          </p:txBody>
        </p:sp>
        <p:sp>
          <p:nvSpPr>
            <p:cNvPr id="22" name="Oval 21"/>
            <p:cNvSpPr/>
            <p:nvPr/>
          </p:nvSpPr>
          <p:spPr>
            <a:xfrm>
              <a:off x="4355976" y="3933056"/>
              <a:ext cx="503342" cy="4323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23" name="Straight Arrow Connector 22"/>
            <p:cNvCxnSpPr>
              <a:stCxn id="28680" idx="1"/>
              <a:endCxn id="22" idx="6"/>
            </p:cNvCxnSpPr>
            <p:nvPr/>
          </p:nvCxnSpPr>
          <p:spPr>
            <a:xfrm flipH="1" flipV="1">
              <a:off x="4859318" y="4149254"/>
              <a:ext cx="1008270" cy="616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391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descr="TS_invite_new_pupils2.png"/>
          <p:cNvPicPr>
            <a:picLocks noChangeAspect="1"/>
          </p:cNvPicPr>
          <p:nvPr/>
        </p:nvPicPr>
        <p:blipFill>
          <a:blip r:embed="rId3" cstate="print"/>
          <a:srcRect l="6688" t="16534" r="12201" b="35449"/>
          <a:stretch>
            <a:fillRect/>
          </a:stretch>
        </p:blipFill>
        <p:spPr bwMode="auto">
          <a:xfrm>
            <a:off x="611188" y="2132633"/>
            <a:ext cx="7416800" cy="2376487"/>
          </a:xfrm>
          <a:prstGeom prst="rect">
            <a:avLst/>
          </a:prstGeom>
          <a:noFill/>
          <a:ln w="9525">
            <a:noFill/>
            <a:miter lim="800000"/>
            <a:headEnd/>
            <a:tailEnd/>
          </a:ln>
        </p:spPr>
      </p:pic>
      <p:grpSp>
        <p:nvGrpSpPr>
          <p:cNvPr id="2" name="Group 16"/>
          <p:cNvGrpSpPr>
            <a:grpSpLocks/>
          </p:cNvGrpSpPr>
          <p:nvPr/>
        </p:nvGrpSpPr>
        <p:grpSpPr bwMode="auto">
          <a:xfrm>
            <a:off x="2124075" y="1409973"/>
            <a:ext cx="5327650" cy="2019027"/>
            <a:chOff x="2123728" y="1409686"/>
            <a:chExt cx="5328592" cy="2019314"/>
          </a:xfrm>
        </p:grpSpPr>
        <p:sp>
          <p:nvSpPr>
            <p:cNvPr id="29710" name="TextBox 2"/>
            <p:cNvSpPr txBox="1">
              <a:spLocks noChangeArrowheads="1"/>
            </p:cNvSpPr>
            <p:nvPr/>
          </p:nvSpPr>
          <p:spPr bwMode="auto">
            <a:xfrm>
              <a:off x="2123728" y="1409686"/>
              <a:ext cx="5328592" cy="650967"/>
            </a:xfrm>
            <a:prstGeom prst="rect">
              <a:avLst/>
            </a:prstGeom>
            <a:noFill/>
            <a:ln w="9525">
              <a:solidFill>
                <a:schemeClr val="tx1"/>
              </a:solidFill>
              <a:miter lim="800000"/>
              <a:headEnd/>
              <a:tailEnd/>
            </a:ln>
          </p:spPr>
          <p:txBody>
            <a:bodyPr>
              <a:spAutoFit/>
            </a:bodyPr>
            <a:lstStyle/>
            <a:p>
              <a:r>
                <a:rPr lang="fr-LU">
                  <a:latin typeface="Calibri" pitchFamily="34" charset="0"/>
                </a:rPr>
                <a:t>Le système proposera un nom d'ouverture de session et un mot de passe pour chaque élève.</a:t>
              </a:r>
              <a:endParaRPr lang="en-GB">
                <a:latin typeface="Calibri" pitchFamily="34" charset="0"/>
              </a:endParaRPr>
            </a:p>
          </p:txBody>
        </p:sp>
        <p:cxnSp>
          <p:nvCxnSpPr>
            <p:cNvPr id="4" name="Straight Arrow Connector 3"/>
            <p:cNvCxnSpPr>
              <a:endCxn id="8" idx="0"/>
            </p:cNvCxnSpPr>
            <p:nvPr/>
          </p:nvCxnSpPr>
          <p:spPr>
            <a:xfrm flipH="1">
              <a:off x="4032240" y="1988934"/>
              <a:ext cx="467602" cy="10082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44580" y="2997139"/>
              <a:ext cx="2375320" cy="4318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nvGrpSpPr>
          <p:cNvPr id="3" name="Group 18"/>
          <p:cNvGrpSpPr>
            <a:grpSpLocks/>
          </p:cNvGrpSpPr>
          <p:nvPr/>
        </p:nvGrpSpPr>
        <p:grpSpPr bwMode="auto">
          <a:xfrm>
            <a:off x="4211638" y="3205138"/>
            <a:ext cx="4248150" cy="2024062"/>
            <a:chOff x="4211960" y="3068960"/>
            <a:chExt cx="4248472" cy="2021023"/>
          </a:xfrm>
        </p:grpSpPr>
        <p:sp>
          <p:nvSpPr>
            <p:cNvPr id="11" name="Rectangle 10"/>
            <p:cNvSpPr/>
            <p:nvPr/>
          </p:nvSpPr>
          <p:spPr>
            <a:xfrm>
              <a:off x="4211960" y="3213205"/>
              <a:ext cx="576306" cy="2155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p:nvPr/>
          </p:nvSpPr>
          <p:spPr>
            <a:xfrm>
              <a:off x="5436015" y="3068960"/>
              <a:ext cx="3024417" cy="2021023"/>
            </a:xfrm>
            <a:prstGeom prst="rect">
              <a:avLst/>
            </a:prstGeom>
            <a:solidFill>
              <a:schemeClr val="accent1">
                <a:lumMod val="40000"/>
                <a:lumOff val="60000"/>
              </a:schemeClr>
            </a:solidFill>
            <a:ln>
              <a:solidFill>
                <a:schemeClr val="tx2"/>
              </a:solidFill>
            </a:ln>
          </p:spPr>
          <p:txBody>
            <a:bodyPr>
              <a:spAutoFit/>
            </a:bodyPr>
            <a:lstStyle/>
            <a:p>
              <a:pPr>
                <a:defRPr/>
              </a:pPr>
              <a:r>
                <a:rPr lang="fr-LU" i="1">
                  <a:solidFill>
                    <a:schemeClr val="tx2"/>
                  </a:solidFill>
                  <a:latin typeface="Calibri" pitchFamily="34" charset="0"/>
                </a:rPr>
                <a:t>Astuce : Vous pouvez modifier le nom d'ouverture de session et le mot de passe proposés. Il peut s'avérer utile de remplacer le mot de passe par un mot de passe plus simple à retenir.</a:t>
              </a:r>
              <a:endParaRPr lang="en-GB" i="1">
                <a:solidFill>
                  <a:schemeClr val="tx2"/>
                </a:solidFill>
                <a:latin typeface="Calibri" pitchFamily="34" charset="0"/>
              </a:endParaRPr>
            </a:p>
          </p:txBody>
        </p:sp>
        <p:cxnSp>
          <p:nvCxnSpPr>
            <p:cNvPr id="13" name="Straight Arrow Connector 12"/>
            <p:cNvCxnSpPr>
              <a:stCxn id="12" idx="1"/>
            </p:cNvCxnSpPr>
            <p:nvPr/>
          </p:nvCxnSpPr>
          <p:spPr>
            <a:xfrm flipH="1" flipV="1">
              <a:off x="4788266" y="3428781"/>
              <a:ext cx="647749" cy="37884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7"/>
          <p:cNvGrpSpPr>
            <a:grpSpLocks/>
          </p:cNvGrpSpPr>
          <p:nvPr/>
        </p:nvGrpSpPr>
        <p:grpSpPr bwMode="auto">
          <a:xfrm>
            <a:off x="539750" y="4088159"/>
            <a:ext cx="4608513" cy="1789113"/>
            <a:chOff x="539552" y="3933056"/>
            <a:chExt cx="4608512" cy="1790603"/>
          </a:xfrm>
        </p:grpSpPr>
        <p:sp>
          <p:nvSpPr>
            <p:cNvPr id="29704" name="TextBox 20"/>
            <p:cNvSpPr txBox="1">
              <a:spLocks noChangeArrowheads="1"/>
            </p:cNvSpPr>
            <p:nvPr/>
          </p:nvSpPr>
          <p:spPr bwMode="auto">
            <a:xfrm>
              <a:off x="1834952" y="4797376"/>
              <a:ext cx="3313112" cy="926283"/>
            </a:xfrm>
            <a:prstGeom prst="rect">
              <a:avLst/>
            </a:prstGeom>
            <a:noFill/>
            <a:ln w="9525">
              <a:solidFill>
                <a:schemeClr val="tx1"/>
              </a:solidFill>
              <a:miter lim="800000"/>
              <a:headEnd/>
              <a:tailEnd/>
            </a:ln>
          </p:spPr>
          <p:txBody>
            <a:bodyPr>
              <a:spAutoFit/>
            </a:bodyPr>
            <a:lstStyle/>
            <a:p>
              <a:r>
                <a:rPr lang="fr-LU" dirty="0">
                  <a:latin typeface="Calibri" pitchFamily="34" charset="0"/>
                </a:rPr>
                <a:t>Lorsque vous êtes satisfait du nom d'utilisateur et du mot de passe, cliquez sur </a:t>
              </a:r>
              <a:r>
                <a:rPr lang="fr-LU" b="1" dirty="0" smtClean="0">
                  <a:latin typeface="Calibri" pitchFamily="34" charset="0"/>
                </a:rPr>
                <a:t>Valider</a:t>
              </a:r>
              <a:r>
                <a:rPr lang="fr-LU" dirty="0" smtClean="0">
                  <a:latin typeface="Calibri" pitchFamily="34" charset="0"/>
                </a:rPr>
                <a:t>.</a:t>
              </a:r>
              <a:endParaRPr lang="en-GB" dirty="0">
                <a:latin typeface="Calibri" pitchFamily="34" charset="0"/>
              </a:endParaRPr>
            </a:p>
          </p:txBody>
        </p:sp>
        <p:sp>
          <p:nvSpPr>
            <p:cNvPr id="22" name="Oval 21"/>
            <p:cNvSpPr/>
            <p:nvPr/>
          </p:nvSpPr>
          <p:spPr>
            <a:xfrm>
              <a:off x="539552" y="3933056"/>
              <a:ext cx="647700" cy="5767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23" name="Straight Arrow Connector 22"/>
            <p:cNvCxnSpPr>
              <a:stCxn id="29704" idx="1"/>
              <a:endCxn id="22" idx="5"/>
            </p:cNvCxnSpPr>
            <p:nvPr/>
          </p:nvCxnSpPr>
          <p:spPr>
            <a:xfrm flipH="1" flipV="1">
              <a:off x="1092002" y="4424003"/>
              <a:ext cx="742950" cy="8341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9"/>
          <p:cNvSpPr txBox="1">
            <a:spLocks noChangeArrowheads="1"/>
          </p:cNvSpPr>
          <p:nvPr/>
        </p:nvSpPr>
        <p:spPr bwMode="auto">
          <a:xfrm>
            <a:off x="538286" y="734789"/>
            <a:ext cx="4249738" cy="461963"/>
          </a:xfrm>
          <a:prstGeom prst="rect">
            <a:avLst/>
          </a:prstGeom>
          <a:noFill/>
          <a:ln w="9525">
            <a:noFill/>
            <a:miter lim="800000"/>
            <a:headEnd/>
            <a:tailEnd/>
          </a:ln>
        </p:spPr>
        <p:txBody>
          <a:bodyPr>
            <a:spAutoFit/>
          </a:bodyPr>
          <a:lstStyle/>
          <a:p>
            <a:r>
              <a:rPr lang="en-GB" sz="2400" b="1" dirty="0">
                <a:latin typeface="Calibri" pitchFamily="34" charset="0"/>
              </a:rPr>
              <a:t>Invitation de nouveaux </a:t>
            </a:r>
            <a:r>
              <a:rPr lang="en-GB" sz="2400" b="1" dirty="0" err="1">
                <a:latin typeface="Calibri" pitchFamily="34" charset="0"/>
              </a:rPr>
              <a:t>élèves</a:t>
            </a:r>
            <a:endParaRPr lang="en-GB" sz="2400" b="1" dirty="0">
              <a:latin typeface="Calibri" pitchFamily="34" charset="0"/>
            </a:endParaRPr>
          </a:p>
        </p:txBody>
      </p:sp>
    </p:spTree>
    <p:extLst>
      <p:ext uri="{BB962C8B-B14F-4D97-AF65-F5344CB8AC3E}">
        <p14:creationId xmlns:p14="http://schemas.microsoft.com/office/powerpoint/2010/main" val="2204490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6" descr="TS_invite_new_pupils3.png"/>
          <p:cNvPicPr>
            <a:picLocks noChangeAspect="1"/>
          </p:cNvPicPr>
          <p:nvPr/>
        </p:nvPicPr>
        <p:blipFill>
          <a:blip r:embed="rId3" cstate="print"/>
          <a:srcRect l="6688" t="16602" r="12201" b="32506"/>
          <a:stretch>
            <a:fillRect/>
          </a:stretch>
        </p:blipFill>
        <p:spPr bwMode="auto">
          <a:xfrm>
            <a:off x="611188" y="1916113"/>
            <a:ext cx="7416800" cy="2305050"/>
          </a:xfrm>
          <a:prstGeom prst="rect">
            <a:avLst/>
          </a:prstGeom>
          <a:noFill/>
          <a:ln w="9525">
            <a:noFill/>
            <a:miter lim="800000"/>
            <a:headEnd/>
            <a:tailEnd/>
          </a:ln>
        </p:spPr>
      </p:pic>
      <p:grpSp>
        <p:nvGrpSpPr>
          <p:cNvPr id="30723" name="Group 27"/>
          <p:cNvGrpSpPr>
            <a:grpSpLocks/>
          </p:cNvGrpSpPr>
          <p:nvPr/>
        </p:nvGrpSpPr>
        <p:grpSpPr bwMode="auto">
          <a:xfrm>
            <a:off x="2195513" y="2997200"/>
            <a:ext cx="4248150" cy="3248025"/>
            <a:chOff x="2195180" y="2997076"/>
            <a:chExt cx="4249028" cy="3247322"/>
          </a:xfrm>
        </p:grpSpPr>
        <p:sp>
          <p:nvSpPr>
            <p:cNvPr id="11" name="Rectangle 10"/>
            <p:cNvSpPr/>
            <p:nvPr/>
          </p:nvSpPr>
          <p:spPr>
            <a:xfrm>
              <a:off x="5364485" y="2997076"/>
              <a:ext cx="1079723" cy="4317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p:nvPr/>
          </p:nvSpPr>
          <p:spPr>
            <a:xfrm>
              <a:off x="2195180" y="4220774"/>
              <a:ext cx="3888590" cy="2023624"/>
            </a:xfrm>
            <a:prstGeom prst="rect">
              <a:avLst/>
            </a:prstGeom>
            <a:solidFill>
              <a:schemeClr val="accent1">
                <a:lumMod val="40000"/>
                <a:lumOff val="60000"/>
              </a:schemeClr>
            </a:solidFill>
            <a:ln>
              <a:solidFill>
                <a:schemeClr val="tx2"/>
              </a:solidFill>
            </a:ln>
          </p:spPr>
          <p:txBody>
            <a:bodyPr>
              <a:spAutoFit/>
            </a:bodyPr>
            <a:lstStyle/>
            <a:p>
              <a:pPr>
                <a:defRPr/>
              </a:pPr>
              <a:r>
                <a:rPr lang="fr-LU" i="1" dirty="0">
                  <a:solidFill>
                    <a:schemeClr val="tx2"/>
                  </a:solidFill>
                  <a:latin typeface="Calibri" pitchFamily="34" charset="0"/>
                </a:rPr>
                <a:t>Astuce : Vous pouvez modifier le rôle de vos élèves sur </a:t>
              </a:r>
              <a:r>
                <a:rPr lang="fr-LU" i="1" dirty="0" err="1">
                  <a:solidFill>
                    <a:schemeClr val="tx2"/>
                  </a:solidFill>
                  <a:latin typeface="Calibri" pitchFamily="34" charset="0"/>
                </a:rPr>
                <a:t>eTwinning</a:t>
              </a:r>
              <a:r>
                <a:rPr lang="fr-LU" i="1" dirty="0">
                  <a:solidFill>
                    <a:schemeClr val="tx2"/>
                  </a:solidFill>
                  <a:latin typeface="Calibri" pitchFamily="34" charset="0"/>
                </a:rPr>
                <a:t> en cliquant sur le menu déroulant. Vous avez le choix entre l'option </a:t>
              </a:r>
              <a:r>
                <a:rPr lang="fr-LU" b="1" i="1" dirty="0">
                  <a:solidFill>
                    <a:schemeClr val="tx2"/>
                  </a:solidFill>
                  <a:latin typeface="Calibri" pitchFamily="34" charset="0"/>
                </a:rPr>
                <a:t>TS élève </a:t>
              </a:r>
              <a:r>
                <a:rPr lang="fr-LU" i="1" dirty="0">
                  <a:solidFill>
                    <a:schemeClr val="tx2"/>
                  </a:solidFill>
                  <a:latin typeface="Calibri" pitchFamily="34" charset="0"/>
                </a:rPr>
                <a:t>et </a:t>
              </a:r>
              <a:r>
                <a:rPr lang="fr-LU" b="1" i="1" dirty="0">
                  <a:solidFill>
                    <a:schemeClr val="tx2"/>
                  </a:solidFill>
                  <a:latin typeface="Calibri" pitchFamily="34" charset="0"/>
                </a:rPr>
                <a:t>TS élève administrateur</a:t>
              </a:r>
              <a:r>
                <a:rPr lang="fr-LU" i="1" dirty="0">
                  <a:solidFill>
                    <a:schemeClr val="tx2"/>
                  </a:solidFill>
                  <a:latin typeface="Calibri" pitchFamily="34" charset="0"/>
                </a:rPr>
                <a:t>. Pour plus d'informations, consultez l'encadré ci-dessous.</a:t>
              </a:r>
              <a:endParaRPr lang="en-GB" i="1" dirty="0">
                <a:solidFill>
                  <a:schemeClr val="tx2"/>
                </a:solidFill>
                <a:latin typeface="Calibri" pitchFamily="34" charset="0"/>
              </a:endParaRPr>
            </a:p>
          </p:txBody>
        </p:sp>
        <p:cxnSp>
          <p:nvCxnSpPr>
            <p:cNvPr id="13" name="Straight Arrow Connector 12"/>
            <p:cNvCxnSpPr/>
            <p:nvPr/>
          </p:nvCxnSpPr>
          <p:spPr>
            <a:xfrm flipV="1">
              <a:off x="5219992" y="3357361"/>
              <a:ext cx="720874" cy="86341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flipV="1">
            <a:off x="2771775" y="2781300"/>
            <a:ext cx="215900" cy="143986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27088" y="2349500"/>
            <a:ext cx="6985000" cy="5032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9"/>
          <p:cNvSpPr txBox="1">
            <a:spLocks noChangeArrowheads="1"/>
          </p:cNvSpPr>
          <p:nvPr/>
        </p:nvSpPr>
        <p:spPr bwMode="auto">
          <a:xfrm>
            <a:off x="538286" y="734789"/>
            <a:ext cx="4249738" cy="461963"/>
          </a:xfrm>
          <a:prstGeom prst="rect">
            <a:avLst/>
          </a:prstGeom>
          <a:noFill/>
          <a:ln w="9525">
            <a:noFill/>
            <a:miter lim="800000"/>
            <a:headEnd/>
            <a:tailEnd/>
          </a:ln>
        </p:spPr>
        <p:txBody>
          <a:bodyPr>
            <a:spAutoFit/>
          </a:bodyPr>
          <a:lstStyle/>
          <a:p>
            <a:r>
              <a:rPr lang="en-GB" sz="2400" b="1" dirty="0">
                <a:latin typeface="Calibri" pitchFamily="34" charset="0"/>
              </a:rPr>
              <a:t>Invitation de nouveaux </a:t>
            </a:r>
            <a:r>
              <a:rPr lang="en-GB" sz="2400" b="1" dirty="0" err="1">
                <a:latin typeface="Calibri" pitchFamily="34" charset="0"/>
              </a:rPr>
              <a:t>élèves</a:t>
            </a:r>
            <a:endParaRPr lang="en-GB" sz="2400" b="1" dirty="0">
              <a:latin typeface="Calibri" pitchFamily="34" charset="0"/>
            </a:endParaRPr>
          </a:p>
        </p:txBody>
      </p:sp>
    </p:spTree>
    <p:extLst>
      <p:ext uri="{BB962C8B-B14F-4D97-AF65-F5344CB8AC3E}">
        <p14:creationId xmlns:p14="http://schemas.microsoft.com/office/powerpoint/2010/main" val="143392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6" descr="TS_invite_new_pupils4.png"/>
          <p:cNvPicPr>
            <a:picLocks noChangeAspect="1"/>
          </p:cNvPicPr>
          <p:nvPr/>
        </p:nvPicPr>
        <p:blipFill>
          <a:blip r:embed="rId3" cstate="print"/>
          <a:srcRect l="8263" t="7237" r="11414" b="42627"/>
          <a:stretch>
            <a:fillRect/>
          </a:stretch>
        </p:blipFill>
        <p:spPr bwMode="auto">
          <a:xfrm>
            <a:off x="755650" y="2709267"/>
            <a:ext cx="7345363" cy="2447925"/>
          </a:xfrm>
          <a:prstGeom prst="rect">
            <a:avLst/>
          </a:prstGeom>
          <a:noFill/>
          <a:ln w="9525">
            <a:noFill/>
            <a:miter lim="800000"/>
            <a:headEnd/>
            <a:tailEnd/>
          </a:ln>
        </p:spPr>
      </p:pic>
      <p:grpSp>
        <p:nvGrpSpPr>
          <p:cNvPr id="2" name="Group 15"/>
          <p:cNvGrpSpPr>
            <a:grpSpLocks/>
          </p:cNvGrpSpPr>
          <p:nvPr/>
        </p:nvGrpSpPr>
        <p:grpSpPr bwMode="auto">
          <a:xfrm>
            <a:off x="755650" y="3789040"/>
            <a:ext cx="6985322" cy="1727967"/>
            <a:chOff x="755576" y="3429000"/>
            <a:chExt cx="6985098" cy="1727136"/>
          </a:xfrm>
        </p:grpSpPr>
        <p:sp>
          <p:nvSpPr>
            <p:cNvPr id="31758" name="TextBox 2"/>
            <p:cNvSpPr txBox="1">
              <a:spLocks noChangeArrowheads="1"/>
            </p:cNvSpPr>
            <p:nvPr/>
          </p:nvSpPr>
          <p:spPr bwMode="auto">
            <a:xfrm>
              <a:off x="4211775" y="4231067"/>
              <a:ext cx="3528899" cy="925069"/>
            </a:xfrm>
            <a:prstGeom prst="rect">
              <a:avLst/>
            </a:prstGeom>
            <a:noFill/>
            <a:ln w="9525">
              <a:solidFill>
                <a:schemeClr val="tx1"/>
              </a:solidFill>
              <a:miter lim="800000"/>
              <a:headEnd/>
              <a:tailEnd/>
            </a:ln>
          </p:spPr>
          <p:txBody>
            <a:bodyPr>
              <a:spAutoFit/>
            </a:bodyPr>
            <a:lstStyle/>
            <a:p>
              <a:r>
                <a:rPr lang="fr-LU" dirty="0">
                  <a:latin typeface="Calibri" pitchFamily="34" charset="0"/>
                </a:rPr>
                <a:t>Un message confirmant que vous avez invité avec succès votre ou vos élèves au </a:t>
              </a:r>
              <a:r>
                <a:rPr lang="fr-LU" dirty="0" err="1">
                  <a:latin typeface="Calibri" pitchFamily="34" charset="0"/>
                </a:rPr>
                <a:t>TwinSpace</a:t>
              </a:r>
              <a:r>
                <a:rPr lang="fr-LU" dirty="0">
                  <a:latin typeface="Calibri" pitchFamily="34" charset="0"/>
                </a:rPr>
                <a:t> s'affiche.</a:t>
              </a:r>
              <a:endParaRPr lang="en-GB" dirty="0">
                <a:latin typeface="Calibri" pitchFamily="34" charset="0"/>
              </a:endParaRPr>
            </a:p>
          </p:txBody>
        </p:sp>
        <p:cxnSp>
          <p:nvCxnSpPr>
            <p:cNvPr id="4" name="Straight Arrow Connector 3"/>
            <p:cNvCxnSpPr/>
            <p:nvPr/>
          </p:nvCxnSpPr>
          <p:spPr>
            <a:xfrm flipH="1" flipV="1">
              <a:off x="2916095" y="3788888"/>
              <a:ext cx="1295358" cy="4315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55576" y="3429000"/>
              <a:ext cx="2160519" cy="288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grpSp>
      <p:grpSp>
        <p:nvGrpSpPr>
          <p:cNvPr id="3" name="Group 18"/>
          <p:cNvGrpSpPr>
            <a:grpSpLocks/>
          </p:cNvGrpSpPr>
          <p:nvPr/>
        </p:nvGrpSpPr>
        <p:grpSpPr bwMode="auto">
          <a:xfrm>
            <a:off x="827088" y="1411981"/>
            <a:ext cx="7561262" cy="2376935"/>
            <a:chOff x="827584" y="1052736"/>
            <a:chExt cx="7560840" cy="2376116"/>
          </a:xfrm>
        </p:grpSpPr>
        <p:sp>
          <p:nvSpPr>
            <p:cNvPr id="11" name="Rectangle 10"/>
            <p:cNvSpPr/>
            <p:nvPr/>
          </p:nvSpPr>
          <p:spPr>
            <a:xfrm>
              <a:off x="899017" y="3213026"/>
              <a:ext cx="2665264" cy="2158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p:nvPr/>
          </p:nvSpPr>
          <p:spPr>
            <a:xfrm>
              <a:off x="827584" y="1052736"/>
              <a:ext cx="7560840" cy="1076847"/>
            </a:xfrm>
            <a:prstGeom prst="rect">
              <a:avLst/>
            </a:prstGeom>
            <a:solidFill>
              <a:schemeClr val="accent1">
                <a:lumMod val="40000"/>
                <a:lumOff val="60000"/>
              </a:schemeClr>
            </a:solidFill>
            <a:ln>
              <a:solidFill>
                <a:schemeClr val="tx2"/>
              </a:solidFill>
            </a:ln>
          </p:spPr>
          <p:txBody>
            <a:bodyPr>
              <a:spAutoFit/>
            </a:bodyPr>
            <a:lstStyle/>
            <a:p>
              <a:pPr>
                <a:defRPr/>
              </a:pPr>
              <a:r>
                <a:rPr lang="fr-LU" sz="1600" i="1" dirty="0">
                  <a:solidFill>
                    <a:schemeClr val="tx2"/>
                  </a:solidFill>
                  <a:latin typeface="Calibri" pitchFamily="34" charset="0"/>
                </a:rPr>
                <a:t>Astuce : Vous recevrez un message de confirmation avec les informations de connexion de vos élèves. Gardez ce message dans un endroit sûr, vous pourrez en avoir besoin ultérieurement. De nombreux enseignants choisissent également de noter les noms d'utilisateur et mots de passe de leurs élèves.</a:t>
              </a:r>
              <a:endParaRPr lang="en-GB" sz="1600" i="1" dirty="0">
                <a:solidFill>
                  <a:schemeClr val="tx2"/>
                </a:solidFill>
                <a:latin typeface="Calibri" pitchFamily="34" charset="0"/>
              </a:endParaRPr>
            </a:p>
          </p:txBody>
        </p:sp>
        <p:cxnSp>
          <p:nvCxnSpPr>
            <p:cNvPr id="13" name="Straight Arrow Connector 12"/>
            <p:cNvCxnSpPr/>
            <p:nvPr/>
          </p:nvCxnSpPr>
          <p:spPr>
            <a:xfrm flipH="1">
              <a:off x="2231650" y="2133279"/>
              <a:ext cx="540538" cy="100846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7"/>
          <p:cNvGrpSpPr>
            <a:grpSpLocks/>
          </p:cNvGrpSpPr>
          <p:nvPr/>
        </p:nvGrpSpPr>
        <p:grpSpPr bwMode="auto">
          <a:xfrm>
            <a:off x="684213" y="4869406"/>
            <a:ext cx="3311525" cy="1155149"/>
            <a:chOff x="683568" y="4869824"/>
            <a:chExt cx="3312368" cy="1154483"/>
          </a:xfrm>
        </p:grpSpPr>
        <p:sp>
          <p:nvSpPr>
            <p:cNvPr id="31752" name="TextBox 20"/>
            <p:cNvSpPr txBox="1">
              <a:spLocks noChangeArrowheads="1"/>
            </p:cNvSpPr>
            <p:nvPr/>
          </p:nvSpPr>
          <p:spPr bwMode="auto">
            <a:xfrm>
              <a:off x="828067" y="5373808"/>
              <a:ext cx="3167869" cy="650499"/>
            </a:xfrm>
            <a:prstGeom prst="rect">
              <a:avLst/>
            </a:prstGeom>
            <a:noFill/>
            <a:ln w="9525">
              <a:solidFill>
                <a:schemeClr val="tx1"/>
              </a:solidFill>
              <a:miter lim="800000"/>
              <a:headEnd/>
              <a:tailEnd/>
            </a:ln>
          </p:spPr>
          <p:txBody>
            <a:bodyPr>
              <a:spAutoFit/>
            </a:bodyPr>
            <a:lstStyle/>
            <a:p>
              <a:r>
                <a:rPr lang="fr-LU" dirty="0">
                  <a:latin typeface="Calibri" pitchFamily="34" charset="0"/>
                </a:rPr>
                <a:t>Cliquez sur </a:t>
              </a:r>
              <a:r>
                <a:rPr lang="fr-LU" b="1" dirty="0">
                  <a:latin typeface="Calibri" pitchFamily="34" charset="0"/>
                </a:rPr>
                <a:t>Terminé</a:t>
              </a:r>
              <a:r>
                <a:rPr lang="fr-LU" dirty="0">
                  <a:latin typeface="Calibri" pitchFamily="34" charset="0"/>
                </a:rPr>
                <a:t> pour retourner à votre </a:t>
              </a:r>
              <a:r>
                <a:rPr lang="fr-LU" dirty="0" err="1">
                  <a:latin typeface="Calibri" pitchFamily="34" charset="0"/>
                </a:rPr>
                <a:t>TwinSpace</a:t>
              </a:r>
              <a:r>
                <a:rPr lang="fr-LU" dirty="0">
                  <a:latin typeface="Calibri" pitchFamily="34" charset="0"/>
                </a:rPr>
                <a:t>.</a:t>
              </a:r>
              <a:endParaRPr lang="en-GB" dirty="0">
                <a:latin typeface="Calibri" pitchFamily="34" charset="0"/>
              </a:endParaRPr>
            </a:p>
          </p:txBody>
        </p:sp>
        <p:sp>
          <p:nvSpPr>
            <p:cNvPr id="22" name="Oval 21"/>
            <p:cNvSpPr/>
            <p:nvPr/>
          </p:nvSpPr>
          <p:spPr>
            <a:xfrm>
              <a:off x="683568" y="4869824"/>
              <a:ext cx="576409" cy="4315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noFill/>
              </a:endParaRPr>
            </a:p>
          </p:txBody>
        </p:sp>
        <p:cxnSp>
          <p:nvCxnSpPr>
            <p:cNvPr id="23" name="Straight Arrow Connector 22"/>
            <p:cNvCxnSpPr>
              <a:endCxn id="22" idx="5"/>
            </p:cNvCxnSpPr>
            <p:nvPr/>
          </p:nvCxnSpPr>
          <p:spPr>
            <a:xfrm flipH="1" flipV="1">
              <a:off x="1175563" y="5238176"/>
              <a:ext cx="227325" cy="1356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9"/>
          <p:cNvSpPr txBox="1">
            <a:spLocks noChangeArrowheads="1"/>
          </p:cNvSpPr>
          <p:nvPr/>
        </p:nvSpPr>
        <p:spPr bwMode="auto">
          <a:xfrm>
            <a:off x="538286" y="734789"/>
            <a:ext cx="4249738" cy="461963"/>
          </a:xfrm>
          <a:prstGeom prst="rect">
            <a:avLst/>
          </a:prstGeom>
          <a:noFill/>
          <a:ln w="9525">
            <a:noFill/>
            <a:miter lim="800000"/>
            <a:headEnd/>
            <a:tailEnd/>
          </a:ln>
        </p:spPr>
        <p:txBody>
          <a:bodyPr>
            <a:spAutoFit/>
          </a:bodyPr>
          <a:lstStyle/>
          <a:p>
            <a:r>
              <a:rPr lang="en-GB" sz="2400" b="1" dirty="0">
                <a:latin typeface="Calibri" pitchFamily="34" charset="0"/>
              </a:rPr>
              <a:t>Invitation de nouveaux </a:t>
            </a:r>
            <a:r>
              <a:rPr lang="en-GB" sz="2400" b="1" dirty="0" err="1">
                <a:latin typeface="Calibri" pitchFamily="34" charset="0"/>
              </a:rPr>
              <a:t>élèves</a:t>
            </a:r>
            <a:endParaRPr lang="en-GB" sz="2400" b="1" dirty="0">
              <a:latin typeface="Calibri" pitchFamily="34" charset="0"/>
            </a:endParaRPr>
          </a:p>
        </p:txBody>
      </p:sp>
    </p:spTree>
    <p:extLst>
      <p:ext uri="{BB962C8B-B14F-4D97-AF65-F5344CB8AC3E}">
        <p14:creationId xmlns:p14="http://schemas.microsoft.com/office/powerpoint/2010/main" val="3495423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84" y="1340768"/>
            <a:ext cx="7842148" cy="4320480"/>
          </a:xfrm>
          <a:prstGeom prst="rect">
            <a:avLst/>
          </a:prstGeom>
        </p:spPr>
      </p:pic>
      <p:sp>
        <p:nvSpPr>
          <p:cNvPr id="5" name="ZoneTexte 4"/>
          <p:cNvSpPr txBox="1"/>
          <p:nvPr/>
        </p:nvSpPr>
        <p:spPr>
          <a:xfrm>
            <a:off x="611560" y="899428"/>
            <a:ext cx="2736647" cy="369332"/>
          </a:xfrm>
          <a:prstGeom prst="rect">
            <a:avLst/>
          </a:prstGeom>
          <a:noFill/>
        </p:spPr>
        <p:txBody>
          <a:bodyPr wrap="none" rtlCol="0">
            <a:spAutoFit/>
          </a:bodyPr>
          <a:lstStyle/>
          <a:p>
            <a:r>
              <a:rPr lang="fr-FR" b="1" dirty="0" smtClean="0"/>
              <a:t>Accès au salon de chat</a:t>
            </a:r>
            <a:endParaRPr lang="fr-FR" b="1" dirty="0"/>
          </a:p>
        </p:txBody>
      </p:sp>
    </p:spTree>
    <p:extLst>
      <p:ext uri="{BB962C8B-B14F-4D97-AF65-F5344CB8AC3E}">
        <p14:creationId xmlns:p14="http://schemas.microsoft.com/office/powerpoint/2010/main" val="7755100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908720"/>
            <a:ext cx="5832648" cy="369332"/>
          </a:xfrm>
          <a:prstGeom prst="rect">
            <a:avLst/>
          </a:prstGeom>
        </p:spPr>
        <p:txBody>
          <a:bodyPr wrap="square">
            <a:spAutoFit/>
          </a:bodyPr>
          <a:lstStyle/>
          <a:p>
            <a:r>
              <a:rPr lang="fr-FR" b="1" dirty="0"/>
              <a:t>Des difficultés, des questions… Besoin d’aide ?</a:t>
            </a:r>
            <a:endParaRPr lang="fr-FR" b="1" dirty="0"/>
          </a:p>
        </p:txBody>
      </p:sp>
      <p:sp>
        <p:nvSpPr>
          <p:cNvPr id="7" name="ZoneTexte 6"/>
          <p:cNvSpPr txBox="1"/>
          <p:nvPr/>
        </p:nvSpPr>
        <p:spPr>
          <a:xfrm>
            <a:off x="1339833" y="3933056"/>
            <a:ext cx="6464334" cy="1754326"/>
          </a:xfrm>
          <a:prstGeom prst="rect">
            <a:avLst/>
          </a:prstGeom>
          <a:noFill/>
        </p:spPr>
        <p:txBody>
          <a:bodyPr wrap="none" rtlCol="0">
            <a:spAutoFit/>
          </a:bodyPr>
          <a:lstStyle/>
          <a:p>
            <a:pPr marL="285750" indent="-285750">
              <a:buFontTx/>
              <a:buChar char="-"/>
            </a:pPr>
            <a:r>
              <a:rPr lang="fr-FR" dirty="0" smtClean="0"/>
              <a:t>Visiter la FAQ</a:t>
            </a:r>
          </a:p>
          <a:p>
            <a:pPr marL="285750" indent="-285750">
              <a:buFontTx/>
              <a:buChar char="-"/>
            </a:pPr>
            <a:r>
              <a:rPr lang="fr-FR" dirty="0" smtClean="0"/>
              <a:t>Visiter l’aide</a:t>
            </a:r>
          </a:p>
          <a:p>
            <a:pPr marL="285750" indent="-285750">
              <a:buFontTx/>
              <a:buChar char="-"/>
            </a:pPr>
            <a:r>
              <a:rPr lang="fr-FR" dirty="0" smtClean="0"/>
              <a:t>Contacter le PSA de CNTE : </a:t>
            </a:r>
            <a:r>
              <a:rPr lang="fr-FR" dirty="0" smtClean="0">
                <a:hlinkClick r:id="rId2"/>
              </a:rPr>
              <a:t>etwinning@cnte.tn</a:t>
            </a:r>
            <a:r>
              <a:rPr lang="fr-FR" dirty="0" smtClean="0"/>
              <a:t>  </a:t>
            </a:r>
          </a:p>
          <a:p>
            <a:pPr marL="285750" indent="-285750">
              <a:buFontTx/>
              <a:buChar char="-"/>
            </a:pPr>
            <a:r>
              <a:rPr lang="fr-FR" dirty="0" smtClean="0"/>
              <a:t>Visiter la communauté </a:t>
            </a:r>
            <a:r>
              <a:rPr lang="fr-FR" dirty="0" err="1" smtClean="0"/>
              <a:t>etwinning</a:t>
            </a:r>
            <a:r>
              <a:rPr lang="fr-FR" dirty="0" smtClean="0"/>
              <a:t> plus Tunisie sur </a:t>
            </a:r>
            <a:r>
              <a:rPr lang="fr-FR" dirty="0" err="1" smtClean="0"/>
              <a:t>google</a:t>
            </a:r>
            <a:r>
              <a:rPr lang="fr-FR" dirty="0" smtClean="0"/>
              <a:t>+</a:t>
            </a:r>
          </a:p>
          <a:p>
            <a:pPr marL="285750" indent="-285750">
              <a:buFontTx/>
              <a:buChar char="-"/>
            </a:pPr>
            <a:r>
              <a:rPr lang="fr-FR" dirty="0" smtClean="0"/>
              <a:t>Visiter notre site </a:t>
            </a:r>
            <a:r>
              <a:rPr lang="fr-FR" dirty="0" smtClean="0">
                <a:hlinkClick r:id="rId3"/>
              </a:rPr>
              <a:t>www.etwinning.tn</a:t>
            </a:r>
            <a:endParaRPr lang="fr-FR" dirty="0" smtClean="0"/>
          </a:p>
          <a:p>
            <a:pPr marL="285750" indent="-285750">
              <a:buFontTx/>
              <a:buChar char="-"/>
            </a:pPr>
            <a:r>
              <a:rPr lang="fr-FR" dirty="0" smtClean="0"/>
              <a:t>Visiter le site </a:t>
            </a:r>
            <a:r>
              <a:rPr lang="fr-FR" dirty="0" smtClean="0">
                <a:hlinkClick r:id="rId4"/>
              </a:rPr>
              <a:t>www.etwinning.fr</a:t>
            </a:r>
            <a:r>
              <a:rPr lang="fr-FR" dirty="0" smtClean="0"/>
              <a:t> </a:t>
            </a:r>
          </a:p>
        </p:txBody>
      </p:sp>
      <p:pic>
        <p:nvPicPr>
          <p:cNvPr id="2052" name="Picture 4" descr="D:\mesressources\recherche-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263" y="1484783"/>
            <a:ext cx="2933873" cy="219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154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1" y="1453426"/>
            <a:ext cx="7920000" cy="4320479"/>
          </a:xfrm>
          <a:prstGeom prst="rect">
            <a:avLst/>
          </a:prstGeom>
        </p:spPr>
      </p:pic>
      <p:sp>
        <p:nvSpPr>
          <p:cNvPr id="4" name="Rectangle 3"/>
          <p:cNvSpPr/>
          <p:nvPr/>
        </p:nvSpPr>
        <p:spPr>
          <a:xfrm>
            <a:off x="4644008" y="4365104"/>
            <a:ext cx="3736920"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b="1" dirty="0" smtClean="0"/>
              <a:t>Découvrir : </a:t>
            </a:r>
          </a:p>
          <a:p>
            <a:r>
              <a:rPr lang="fr-FR" b="1" dirty="0" smtClean="0"/>
              <a:t>Galerie </a:t>
            </a:r>
            <a:r>
              <a:rPr lang="fr-FR" b="1" dirty="0"/>
              <a:t>de projets, modules, kits</a:t>
            </a:r>
          </a:p>
        </p:txBody>
      </p:sp>
    </p:spTree>
    <p:extLst>
      <p:ext uri="{BB962C8B-B14F-4D97-AF65-F5344CB8AC3E}">
        <p14:creationId xmlns:p14="http://schemas.microsoft.com/office/powerpoint/2010/main" val="18635577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1957640"/>
            <a:ext cx="4343400" cy="1362075"/>
          </a:xfrm>
        </p:spPr>
        <p:txBody>
          <a:bodyPr>
            <a:normAutofit/>
          </a:bodyPr>
          <a:lstStyle/>
          <a:p>
            <a:r>
              <a:rPr lang="fr-BE" altLang="fr-FR" dirty="0">
                <a:solidFill>
                  <a:srgbClr val="3333FF"/>
                </a:solidFill>
              </a:rPr>
              <a:t>Premiers pas </a:t>
            </a:r>
            <a:br>
              <a:rPr lang="fr-BE" altLang="fr-FR" dirty="0">
                <a:solidFill>
                  <a:srgbClr val="3333FF"/>
                </a:solidFill>
              </a:rPr>
            </a:br>
            <a:r>
              <a:rPr lang="fr-BE" altLang="fr-FR" dirty="0">
                <a:solidFill>
                  <a:srgbClr val="3333FF"/>
                </a:solidFill>
              </a:rPr>
              <a:t> dans </a:t>
            </a:r>
            <a:r>
              <a:rPr lang="fr-BE" altLang="fr-FR" dirty="0" err="1" smtClean="0">
                <a:solidFill>
                  <a:srgbClr val="3333FF"/>
                </a:solidFill>
              </a:rPr>
              <a:t>eTwinning</a:t>
            </a:r>
            <a:endParaRPr lang="fr-FR" dirty="0"/>
          </a:p>
        </p:txBody>
      </p:sp>
      <p:sp>
        <p:nvSpPr>
          <p:cNvPr id="6" name="Rectangle 7"/>
          <p:cNvSpPr>
            <a:spLocks/>
          </p:cNvSpPr>
          <p:nvPr/>
        </p:nvSpPr>
        <p:spPr bwMode="auto">
          <a:xfrm>
            <a:off x="4499992" y="5805264"/>
            <a:ext cx="28083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3000">
                <a:solidFill>
                  <a:schemeClr val="tx1"/>
                </a:solidFill>
                <a:latin typeface="Marker Felt" charset="0"/>
                <a:ea typeface="ヒラギノ明朝 ProN W3" charset="-128"/>
                <a:sym typeface="Marker Felt" charset="0"/>
              </a:defRPr>
            </a:lvl1pPr>
            <a:lvl2pPr marL="742950" indent="-285750" eaLnBrk="0" hangingPunct="0">
              <a:defRPr sz="3000">
                <a:solidFill>
                  <a:schemeClr val="tx1"/>
                </a:solidFill>
                <a:latin typeface="Marker Felt" charset="0"/>
                <a:ea typeface="ヒラギノ明朝 ProN W3" charset="-128"/>
                <a:sym typeface="Marker Felt" charset="0"/>
              </a:defRPr>
            </a:lvl2pPr>
            <a:lvl3pPr marL="1143000" indent="-228600" eaLnBrk="0" hangingPunct="0">
              <a:defRPr sz="3000">
                <a:solidFill>
                  <a:schemeClr val="tx1"/>
                </a:solidFill>
                <a:latin typeface="Marker Felt" charset="0"/>
                <a:ea typeface="ヒラギノ明朝 ProN W3" charset="-128"/>
                <a:sym typeface="Marker Felt" charset="0"/>
              </a:defRPr>
            </a:lvl3pPr>
            <a:lvl4pPr marL="1600200" indent="-228600" eaLnBrk="0" hangingPunct="0">
              <a:defRPr sz="3000">
                <a:solidFill>
                  <a:schemeClr val="tx1"/>
                </a:solidFill>
                <a:latin typeface="Marker Felt" charset="0"/>
                <a:ea typeface="ヒラギノ明朝 ProN W3" charset="-128"/>
                <a:sym typeface="Marker Felt" charset="0"/>
              </a:defRPr>
            </a:lvl4pPr>
            <a:lvl5pPr marL="2057400" indent="-228600" eaLnBrk="0" hangingPunct="0">
              <a:defRPr sz="3000">
                <a:solidFill>
                  <a:schemeClr val="tx1"/>
                </a:solidFill>
                <a:latin typeface="Marker Felt" charset="0"/>
                <a:ea typeface="ヒラギノ明朝 ProN W3" charset="-128"/>
                <a:sym typeface="Marker Felt" charset="0"/>
              </a:defRPr>
            </a:lvl5pPr>
            <a:lvl6pPr marL="2514600" indent="-228600" algn="ctr" eaLnBrk="0" fontAlgn="base" hangingPunct="0">
              <a:spcBef>
                <a:spcPct val="0"/>
              </a:spcBef>
              <a:spcAft>
                <a:spcPct val="0"/>
              </a:spcAft>
              <a:defRPr sz="3000">
                <a:solidFill>
                  <a:schemeClr val="tx1"/>
                </a:solidFill>
                <a:latin typeface="Marker Felt" charset="0"/>
                <a:ea typeface="ヒラギノ明朝 ProN W3" charset="-128"/>
                <a:sym typeface="Marker Felt" charset="0"/>
              </a:defRPr>
            </a:lvl6pPr>
            <a:lvl7pPr marL="2971800" indent="-228600" algn="ctr" eaLnBrk="0" fontAlgn="base" hangingPunct="0">
              <a:spcBef>
                <a:spcPct val="0"/>
              </a:spcBef>
              <a:spcAft>
                <a:spcPct val="0"/>
              </a:spcAft>
              <a:defRPr sz="3000">
                <a:solidFill>
                  <a:schemeClr val="tx1"/>
                </a:solidFill>
                <a:latin typeface="Marker Felt" charset="0"/>
                <a:ea typeface="ヒラギノ明朝 ProN W3" charset="-128"/>
                <a:sym typeface="Marker Felt" charset="0"/>
              </a:defRPr>
            </a:lvl7pPr>
            <a:lvl8pPr marL="3429000" indent="-228600" algn="ctr" eaLnBrk="0" fontAlgn="base" hangingPunct="0">
              <a:spcBef>
                <a:spcPct val="0"/>
              </a:spcBef>
              <a:spcAft>
                <a:spcPct val="0"/>
              </a:spcAft>
              <a:defRPr sz="3000">
                <a:solidFill>
                  <a:schemeClr val="tx1"/>
                </a:solidFill>
                <a:latin typeface="Marker Felt" charset="0"/>
                <a:ea typeface="ヒラギノ明朝 ProN W3" charset="-128"/>
                <a:sym typeface="Marker Felt" charset="0"/>
              </a:defRPr>
            </a:lvl8pPr>
            <a:lvl9pPr marL="3886200" indent="-228600" algn="ctr" eaLnBrk="0" fontAlgn="base" hangingPunct="0">
              <a:spcBef>
                <a:spcPct val="0"/>
              </a:spcBef>
              <a:spcAft>
                <a:spcPct val="0"/>
              </a:spcAft>
              <a:defRPr sz="3000">
                <a:solidFill>
                  <a:schemeClr val="tx1"/>
                </a:solidFill>
                <a:latin typeface="Marker Felt" charset="0"/>
                <a:ea typeface="ヒラギノ明朝 ProN W3" charset="-128"/>
                <a:sym typeface="Marker Felt" charset="0"/>
              </a:defRPr>
            </a:lvl9pPr>
          </a:lstStyle>
          <a:p>
            <a:pPr algn="l" eaLnBrk="1" hangingPunct="1"/>
            <a:r>
              <a:rPr lang="en-US" altLang="fr-FR" sz="1600" dirty="0" err="1" smtClean="0">
                <a:ea typeface="MS PGothic" pitchFamily="34" charset="-128"/>
              </a:rPr>
              <a:t>Réalisation</a:t>
            </a:r>
            <a:r>
              <a:rPr lang="en-US" altLang="fr-FR" sz="1600" dirty="0" smtClean="0">
                <a:ea typeface="MS PGothic" pitchFamily="34" charset="-128"/>
              </a:rPr>
              <a:t> </a:t>
            </a:r>
            <a:r>
              <a:rPr lang="en-US" altLang="fr-FR" sz="1600" dirty="0">
                <a:ea typeface="MS PGothic" pitchFamily="34" charset="-128"/>
              </a:rPr>
              <a:t>:</a:t>
            </a:r>
          </a:p>
          <a:p>
            <a:pPr algn="l" eaLnBrk="1" hangingPunct="1"/>
            <a:r>
              <a:rPr lang="fr-FR" altLang="fr-FR" sz="1600" dirty="0" err="1" smtClean="0">
                <a:ea typeface="MS PGothic" pitchFamily="34" charset="-128"/>
              </a:rPr>
              <a:t>Moheddine</a:t>
            </a:r>
            <a:r>
              <a:rPr lang="fr-FR" altLang="fr-FR" sz="1600" dirty="0" smtClean="0">
                <a:ea typeface="MS PGothic" pitchFamily="34" charset="-128"/>
              </a:rPr>
              <a:t> </a:t>
            </a:r>
            <a:r>
              <a:rPr lang="fr-FR" altLang="fr-FR" sz="1600" dirty="0" err="1" smtClean="0">
                <a:ea typeface="MS PGothic" pitchFamily="34" charset="-128"/>
              </a:rPr>
              <a:t>Maamria</a:t>
            </a:r>
            <a:endParaRPr lang="fr-FR" altLang="fr-FR" sz="1600" dirty="0" smtClean="0">
              <a:ea typeface="MS PGothic" pitchFamily="34" charset="-128"/>
            </a:endParaRPr>
          </a:p>
          <a:p>
            <a:pPr algn="l" eaLnBrk="1" hangingPunct="1"/>
            <a:r>
              <a:rPr lang="fr-FR" altLang="fr-FR" sz="1600" dirty="0" smtClean="0">
                <a:ea typeface="MS PGothic" pitchFamily="34" charset="-128"/>
              </a:rPr>
              <a:t>PSA CNTE Tunisie</a:t>
            </a:r>
            <a:endParaRPr lang="fr-BE" altLang="fr-FR"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38678"/>
            <a:ext cx="1905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1133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32" y="1484784"/>
            <a:ext cx="7920000" cy="4536504"/>
          </a:xfrm>
          <a:prstGeom prst="rect">
            <a:avLst/>
          </a:prstGeom>
        </p:spPr>
      </p:pic>
      <p:sp>
        <p:nvSpPr>
          <p:cNvPr id="5" name="Rectangle 4"/>
          <p:cNvSpPr/>
          <p:nvPr/>
        </p:nvSpPr>
        <p:spPr>
          <a:xfrm>
            <a:off x="539552" y="899428"/>
            <a:ext cx="5019323"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b="1" dirty="0" smtClean="0"/>
              <a:t>Découvrir : </a:t>
            </a:r>
            <a:r>
              <a:rPr lang="fr-FR" b="1" dirty="0"/>
              <a:t>Galerie de projets, modules, kits</a:t>
            </a:r>
          </a:p>
        </p:txBody>
      </p:sp>
      <p:sp>
        <p:nvSpPr>
          <p:cNvPr id="6" name="Oval 4"/>
          <p:cNvSpPr/>
          <p:nvPr/>
        </p:nvSpPr>
        <p:spPr bwMode="auto">
          <a:xfrm>
            <a:off x="6156176" y="1772816"/>
            <a:ext cx="1656184"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5"/>
          <p:cNvSpPr txBox="1">
            <a:spLocks noChangeArrowheads="1"/>
          </p:cNvSpPr>
          <p:nvPr/>
        </p:nvSpPr>
        <p:spPr bwMode="auto">
          <a:xfrm>
            <a:off x="2627784" y="3210373"/>
            <a:ext cx="2410660" cy="369332"/>
          </a:xfrm>
          <a:prstGeom prst="rect">
            <a:avLst/>
          </a:prstGeom>
          <a:noFill/>
          <a:ln w="9525">
            <a:solidFill>
              <a:schemeClr val="tx1"/>
            </a:solidFill>
            <a:miter lim="800000"/>
            <a:headEnd/>
            <a:tailEnd/>
          </a:ln>
        </p:spPr>
        <p:txBody>
          <a:bodyPr wrap="none">
            <a:spAutoFit/>
          </a:bodyPr>
          <a:lstStyle/>
          <a:p>
            <a:r>
              <a:rPr lang="en-GB" dirty="0" err="1" smtClean="0">
                <a:latin typeface="Calibri" pitchFamily="34" charset="0"/>
              </a:rPr>
              <a:t>Vers</a:t>
            </a:r>
            <a:r>
              <a:rPr lang="en-GB" dirty="0" smtClean="0">
                <a:latin typeface="Calibri" pitchFamily="34" charset="0"/>
              </a:rPr>
              <a:t> le tableau de </a:t>
            </a:r>
            <a:r>
              <a:rPr lang="en-GB" dirty="0" err="1" smtClean="0">
                <a:latin typeface="Calibri" pitchFamily="34" charset="0"/>
              </a:rPr>
              <a:t>bord</a:t>
            </a:r>
            <a:r>
              <a:rPr lang="en-GB" dirty="0" smtClean="0">
                <a:latin typeface="Calibri" pitchFamily="34" charset="0"/>
              </a:rPr>
              <a:t>.</a:t>
            </a:r>
            <a:endParaRPr lang="en-GB" dirty="0">
              <a:latin typeface="Calibri" pitchFamily="34" charset="0"/>
            </a:endParaRPr>
          </a:p>
        </p:txBody>
      </p:sp>
      <p:cxnSp>
        <p:nvCxnSpPr>
          <p:cNvPr id="8" name="Straight Arrow Connector 7"/>
          <p:cNvCxnSpPr>
            <a:endCxn id="6" idx="4"/>
          </p:cNvCxnSpPr>
          <p:nvPr/>
        </p:nvCxnSpPr>
        <p:spPr bwMode="auto">
          <a:xfrm flipV="1">
            <a:off x="4716016" y="2204616"/>
            <a:ext cx="2268252" cy="100575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45812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8178757" cy="4968552"/>
          </a:xfrm>
          <a:prstGeom prst="rect">
            <a:avLst/>
          </a:prstGeom>
        </p:spPr>
      </p:pic>
    </p:spTree>
    <p:extLst>
      <p:ext uri="{BB962C8B-B14F-4D97-AF65-F5344CB8AC3E}">
        <p14:creationId xmlns:p14="http://schemas.microsoft.com/office/powerpoint/2010/main" val="558356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b="52273"/>
          <a:stretch/>
        </p:blipFill>
        <p:spPr>
          <a:xfrm>
            <a:off x="519839" y="1773114"/>
            <a:ext cx="7918930" cy="2474421"/>
          </a:xfrm>
          <a:prstGeom prst="rect">
            <a:avLst/>
          </a:prstGeom>
        </p:spPr>
      </p:pic>
      <p:sp>
        <p:nvSpPr>
          <p:cNvPr id="4" name="TextBox 1"/>
          <p:cNvSpPr txBox="1">
            <a:spLocks noChangeArrowheads="1"/>
          </p:cNvSpPr>
          <p:nvPr/>
        </p:nvSpPr>
        <p:spPr bwMode="auto">
          <a:xfrm>
            <a:off x="547653" y="1196752"/>
            <a:ext cx="1139825" cy="466725"/>
          </a:xfrm>
          <a:prstGeom prst="rect">
            <a:avLst/>
          </a:prstGeom>
          <a:noFill/>
          <a:ln w="9525">
            <a:solidFill>
              <a:schemeClr val="tx1"/>
            </a:solidFill>
            <a:miter lim="800000"/>
            <a:headEnd/>
            <a:tailEnd/>
          </a:ln>
        </p:spPr>
        <p:txBody>
          <a:bodyPr wrap="none">
            <a:spAutoFit/>
          </a:bodyPr>
          <a:lstStyle/>
          <a:p>
            <a:r>
              <a:rPr lang="en-GB" sz="2400" b="1" dirty="0" err="1">
                <a:latin typeface="Calibri" pitchFamily="34" charset="0"/>
              </a:rPr>
              <a:t>Étape</a:t>
            </a:r>
            <a:r>
              <a:rPr lang="en-GB" sz="2400" b="1" dirty="0">
                <a:latin typeface="Calibri" pitchFamily="34" charset="0"/>
              </a:rPr>
              <a:t> 2</a:t>
            </a:r>
          </a:p>
        </p:txBody>
      </p:sp>
      <p:sp>
        <p:nvSpPr>
          <p:cNvPr id="5" name="TextBox 2"/>
          <p:cNvSpPr txBox="1">
            <a:spLocks noChangeArrowheads="1"/>
          </p:cNvSpPr>
          <p:nvPr/>
        </p:nvSpPr>
        <p:spPr bwMode="auto">
          <a:xfrm>
            <a:off x="1915161" y="1196752"/>
            <a:ext cx="4752528" cy="461665"/>
          </a:xfrm>
          <a:prstGeom prst="rect">
            <a:avLst/>
          </a:prstGeom>
          <a:noFill/>
          <a:ln w="9525">
            <a:noFill/>
            <a:miter lim="800000"/>
            <a:headEnd/>
            <a:tailEnd/>
          </a:ln>
        </p:spPr>
        <p:txBody>
          <a:bodyPr wrap="square">
            <a:spAutoFit/>
          </a:bodyPr>
          <a:lstStyle/>
          <a:p>
            <a:r>
              <a:rPr lang="fr-LU" sz="2400" b="1" dirty="0">
                <a:latin typeface="Calibri" pitchFamily="34" charset="0"/>
              </a:rPr>
              <a:t>Mise à jour de votre profil</a:t>
            </a:r>
            <a:endParaRPr lang="en-GB" sz="2400" b="1" dirty="0">
              <a:latin typeface="Calibri" pitchFamily="34" charset="0"/>
            </a:endParaRPr>
          </a:p>
        </p:txBody>
      </p:sp>
      <p:sp>
        <p:nvSpPr>
          <p:cNvPr id="7" name="Oval 4"/>
          <p:cNvSpPr/>
          <p:nvPr/>
        </p:nvSpPr>
        <p:spPr bwMode="auto">
          <a:xfrm>
            <a:off x="1259632" y="2276872"/>
            <a:ext cx="1035312"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5"/>
          <p:cNvSpPr txBox="1">
            <a:spLocks noChangeArrowheads="1"/>
          </p:cNvSpPr>
          <p:nvPr/>
        </p:nvSpPr>
        <p:spPr bwMode="auto">
          <a:xfrm>
            <a:off x="641612" y="4941168"/>
            <a:ext cx="2716212" cy="376238"/>
          </a:xfrm>
          <a:prstGeom prst="rect">
            <a:avLst/>
          </a:prstGeom>
          <a:noFill/>
          <a:ln w="9525">
            <a:solidFill>
              <a:schemeClr val="tx1"/>
            </a:solidFill>
            <a:miter lim="800000"/>
            <a:headEnd/>
            <a:tailEnd/>
          </a:ln>
        </p:spPr>
        <p:txBody>
          <a:bodyPr wrap="none">
            <a:spAutoFit/>
          </a:bodyPr>
          <a:lstStyle/>
          <a:p>
            <a:r>
              <a:rPr lang="en-GB" dirty="0" err="1">
                <a:latin typeface="Calibri" pitchFamily="34" charset="0"/>
              </a:rPr>
              <a:t>Cliquez</a:t>
            </a:r>
            <a:r>
              <a:rPr lang="en-GB" dirty="0">
                <a:latin typeface="Calibri" pitchFamily="34" charset="0"/>
              </a:rPr>
              <a:t> </a:t>
            </a:r>
            <a:r>
              <a:rPr lang="en-GB" dirty="0" err="1">
                <a:latin typeface="Calibri" pitchFamily="34" charset="0"/>
              </a:rPr>
              <a:t>sur</a:t>
            </a:r>
            <a:r>
              <a:rPr lang="en-GB" dirty="0">
                <a:latin typeface="Calibri" pitchFamily="34" charset="0"/>
              </a:rPr>
              <a:t> </a:t>
            </a:r>
            <a:r>
              <a:rPr lang="en-GB" dirty="0" err="1">
                <a:latin typeface="Calibri" pitchFamily="34" charset="0"/>
              </a:rPr>
              <a:t>l'onglet</a:t>
            </a:r>
            <a:r>
              <a:rPr lang="en-GB" dirty="0">
                <a:latin typeface="Calibri" pitchFamily="34" charset="0"/>
              </a:rPr>
              <a:t> </a:t>
            </a:r>
            <a:r>
              <a:rPr lang="en-GB" b="1" dirty="0">
                <a:latin typeface="Calibri" pitchFamily="34" charset="0"/>
              </a:rPr>
              <a:t>PROFIL</a:t>
            </a:r>
            <a:r>
              <a:rPr lang="en-GB" dirty="0">
                <a:latin typeface="Calibri" pitchFamily="34" charset="0"/>
              </a:rPr>
              <a:t>.</a:t>
            </a:r>
          </a:p>
        </p:txBody>
      </p:sp>
      <p:cxnSp>
        <p:nvCxnSpPr>
          <p:cNvPr id="10" name="Straight Arrow Connector 7"/>
          <p:cNvCxnSpPr>
            <a:endCxn id="7" idx="4"/>
          </p:cNvCxnSpPr>
          <p:nvPr/>
        </p:nvCxnSpPr>
        <p:spPr bwMode="auto">
          <a:xfrm flipH="1" flipV="1">
            <a:off x="1777288" y="2708672"/>
            <a:ext cx="203070" cy="22324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66652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l="6831" t="20074" r="8493" b="12201"/>
          <a:stretch>
            <a:fillRect/>
          </a:stretch>
        </p:blipFill>
        <p:spPr bwMode="auto">
          <a:xfrm>
            <a:off x="923669" y="2094783"/>
            <a:ext cx="7344674" cy="2342329"/>
          </a:xfrm>
          <a:prstGeom prst="rect">
            <a:avLst/>
          </a:prstGeom>
          <a:noFill/>
          <a:ln w="9525">
            <a:noFill/>
            <a:miter lim="800000"/>
            <a:headEnd/>
            <a:tailEnd/>
          </a:ln>
        </p:spPr>
      </p:pic>
      <p:sp>
        <p:nvSpPr>
          <p:cNvPr id="6" name="Oval 6"/>
          <p:cNvSpPr/>
          <p:nvPr/>
        </p:nvSpPr>
        <p:spPr bwMode="auto">
          <a:xfrm>
            <a:off x="1404938" y="2347913"/>
            <a:ext cx="792162" cy="36036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7"/>
          <p:cNvSpPr txBox="1"/>
          <p:nvPr/>
        </p:nvSpPr>
        <p:spPr bwMode="auto">
          <a:xfrm>
            <a:off x="2052638" y="1052513"/>
            <a:ext cx="4679950" cy="650875"/>
          </a:xfrm>
          <a:prstGeom prst="rect">
            <a:avLst/>
          </a:prstGeom>
          <a:solidFill>
            <a:schemeClr val="accent1">
              <a:lumMod val="20000"/>
              <a:lumOff val="80000"/>
            </a:schemeClr>
          </a:solidFill>
          <a:ln>
            <a:solidFill>
              <a:schemeClr val="tx2"/>
            </a:solidFill>
          </a:ln>
        </p:spPr>
        <p:txBody>
          <a:bodyPr>
            <a:spAutoFit/>
          </a:bodyPr>
          <a:lstStyle/>
          <a:p>
            <a:r>
              <a:rPr lang="fr-LU" i="1">
                <a:solidFill>
                  <a:schemeClr val="tx2"/>
                </a:solidFill>
                <a:latin typeface="Calibri" pitchFamily="34" charset="0"/>
              </a:rPr>
              <a:t>Astuce : Vous reconnaîtrez l'onglet actif au titre de l'onglet mis en évidence.</a:t>
            </a:r>
            <a:endParaRPr lang="en-GB" i="1">
              <a:solidFill>
                <a:schemeClr val="tx2"/>
              </a:solidFill>
              <a:latin typeface="Calibri" pitchFamily="34" charset="0"/>
            </a:endParaRPr>
          </a:p>
        </p:txBody>
      </p:sp>
      <p:cxnSp>
        <p:nvCxnSpPr>
          <p:cNvPr id="8" name="Straight Arrow Connector 9"/>
          <p:cNvCxnSpPr/>
          <p:nvPr/>
        </p:nvCxnSpPr>
        <p:spPr bwMode="auto">
          <a:xfrm flipH="1">
            <a:off x="1979613" y="1700213"/>
            <a:ext cx="720725" cy="6477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Oval 10"/>
          <p:cNvSpPr/>
          <p:nvPr/>
        </p:nvSpPr>
        <p:spPr bwMode="auto">
          <a:xfrm>
            <a:off x="5435253" y="2780928"/>
            <a:ext cx="1296987" cy="3587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11"/>
          <p:cNvSpPr/>
          <p:nvPr/>
        </p:nvSpPr>
        <p:spPr bwMode="auto">
          <a:xfrm>
            <a:off x="7092950" y="3068960"/>
            <a:ext cx="1008063"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TextBox 12"/>
          <p:cNvSpPr txBox="1">
            <a:spLocks noChangeArrowheads="1"/>
          </p:cNvSpPr>
          <p:nvPr/>
        </p:nvSpPr>
        <p:spPr bwMode="auto">
          <a:xfrm>
            <a:off x="3103518" y="4772025"/>
            <a:ext cx="5184775" cy="1200150"/>
          </a:xfrm>
          <a:prstGeom prst="rect">
            <a:avLst/>
          </a:prstGeom>
          <a:noFill/>
          <a:ln w="9525">
            <a:solidFill>
              <a:schemeClr val="tx1"/>
            </a:solidFill>
            <a:miter lim="800000"/>
            <a:headEnd/>
            <a:tailEnd/>
          </a:ln>
        </p:spPr>
        <p:txBody>
          <a:bodyPr>
            <a:spAutoFit/>
          </a:bodyPr>
          <a:lstStyle/>
          <a:p>
            <a:r>
              <a:rPr lang="fr-LU" dirty="0">
                <a:latin typeface="Calibri" pitchFamily="34" charset="0"/>
              </a:rPr>
              <a:t>Consultez la section </a:t>
            </a:r>
            <a:r>
              <a:rPr lang="fr-LU" b="1" dirty="0">
                <a:latin typeface="Calibri" pitchFamily="34" charset="0"/>
              </a:rPr>
              <a:t>Ma vie </a:t>
            </a:r>
            <a:r>
              <a:rPr lang="fr-LU" b="1" dirty="0" err="1">
                <a:latin typeface="Calibri" pitchFamily="34" charset="0"/>
              </a:rPr>
              <a:t>eTwinning</a:t>
            </a:r>
            <a:r>
              <a:rPr lang="fr-LU" b="1" dirty="0">
                <a:latin typeface="Calibri" pitchFamily="34" charset="0"/>
              </a:rPr>
              <a:t> </a:t>
            </a:r>
            <a:r>
              <a:rPr lang="fr-LU" dirty="0" smtClean="0">
                <a:latin typeface="Calibri" pitchFamily="34" charset="0"/>
              </a:rPr>
              <a:t>sur </a:t>
            </a:r>
            <a:r>
              <a:rPr lang="fr-LU" dirty="0">
                <a:latin typeface="Calibri" pitchFamily="34" charset="0"/>
              </a:rPr>
              <a:t>le côté droit et assurez-vous que le bouton radio </a:t>
            </a:r>
            <a:r>
              <a:rPr lang="fr-LU" b="1" dirty="0">
                <a:latin typeface="Calibri" pitchFamily="34" charset="0"/>
              </a:rPr>
              <a:t>Oui</a:t>
            </a:r>
            <a:r>
              <a:rPr lang="fr-LU" dirty="0">
                <a:latin typeface="Calibri" pitchFamily="34" charset="0"/>
              </a:rPr>
              <a:t> </a:t>
            </a:r>
            <a:r>
              <a:rPr lang="fr-LU" dirty="0" smtClean="0">
                <a:latin typeface="Calibri" pitchFamily="34" charset="0"/>
              </a:rPr>
              <a:t>situé en </a:t>
            </a:r>
            <a:r>
              <a:rPr lang="fr-LU" dirty="0">
                <a:latin typeface="Calibri" pitchFamily="34" charset="0"/>
              </a:rPr>
              <a:t>dessous de la phrase Je suis prêt(e) pour un projet </a:t>
            </a:r>
            <a:r>
              <a:rPr lang="fr-LU" dirty="0" err="1">
                <a:latin typeface="Calibri" pitchFamily="34" charset="0"/>
              </a:rPr>
              <a:t>eTwinning</a:t>
            </a:r>
            <a:r>
              <a:rPr lang="fr-LU" dirty="0">
                <a:latin typeface="Calibri" pitchFamily="34" charset="0"/>
              </a:rPr>
              <a:t> est activé.</a:t>
            </a:r>
            <a:endParaRPr lang="en-GB" dirty="0">
              <a:latin typeface="Calibri" pitchFamily="34" charset="0"/>
            </a:endParaRPr>
          </a:p>
        </p:txBody>
      </p:sp>
      <p:cxnSp>
        <p:nvCxnSpPr>
          <p:cNvPr id="12" name="Straight Arrow Connector 14"/>
          <p:cNvCxnSpPr/>
          <p:nvPr/>
        </p:nvCxnSpPr>
        <p:spPr bwMode="auto">
          <a:xfrm flipV="1">
            <a:off x="5868988" y="3139703"/>
            <a:ext cx="214758" cy="16323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6"/>
          <p:cNvCxnSpPr>
            <a:endCxn id="10" idx="4"/>
          </p:cNvCxnSpPr>
          <p:nvPr/>
        </p:nvCxnSpPr>
        <p:spPr bwMode="auto">
          <a:xfrm flipV="1">
            <a:off x="7092950" y="3645024"/>
            <a:ext cx="504032"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0209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3c07c753b17e1b281440304cf198466e22ab2"/>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E:\DOCUME~1\ADMINI~1\LOCALS~1\Temp\articulate\presenter\imgtemp\rANmC4JQ_fichier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E:\DOCUME~1\ADMINI~1\LOCALS~1\Temp\articulate\presenter\imgtemp\BmPeFOKp_fichier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E:\DOCUME~1\ADMINI~1\LOCALS~1\Temp\articulate\presenter\imgtemp\WGwaOez7_fichiers\slide0001_image001.jpg"/>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404</TotalTime>
  <Words>2805</Words>
  <Application>Microsoft Office PowerPoint</Application>
  <PresentationFormat>Affichage à l'écran (4:3)</PresentationFormat>
  <Paragraphs>245</Paragraphs>
  <Slides>50</Slides>
  <Notes>27</Notes>
  <HiddenSlides>0</HiddenSlides>
  <MMClips>0</MMClips>
  <ScaleCrop>false</ScaleCrop>
  <HeadingPairs>
    <vt:vector size="4" baseType="variant">
      <vt:variant>
        <vt:lpstr>Thème</vt:lpstr>
      </vt:variant>
      <vt:variant>
        <vt:i4>2</vt:i4>
      </vt:variant>
      <vt:variant>
        <vt:lpstr>Titres des diapositives</vt:lpstr>
      </vt:variant>
      <vt:variant>
        <vt:i4>50</vt:i4>
      </vt:variant>
    </vt:vector>
  </HeadingPairs>
  <TitlesOfParts>
    <vt:vector size="52" baseType="lpstr">
      <vt:lpstr>Thème1</vt:lpstr>
      <vt:lpstr>Thème2</vt:lpstr>
      <vt:lpstr>Familiarisation avec les plateformes EtwinnigPlus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Premiers pas   dans eTwinning</vt:lpstr>
    </vt:vector>
  </TitlesOfParts>
  <Company>Ministere de l'Education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Familiarisation avec les plateformes EtwinnigPlus</dc:title>
  <dc:creator>Administrateur</dc:creator>
  <cp:lastModifiedBy>Administrateur</cp:lastModifiedBy>
  <cp:revision>77</cp:revision>
  <dcterms:created xsi:type="dcterms:W3CDTF">2013-10-31T19:20:29Z</dcterms:created>
  <dcterms:modified xsi:type="dcterms:W3CDTF">2013-11-03T21:04:02Z</dcterms:modified>
</cp:coreProperties>
</file>